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402" r:id="rId5"/>
    <p:sldId id="261" r:id="rId6"/>
    <p:sldId id="403" r:id="rId7"/>
    <p:sldId id="258" r:id="rId8"/>
    <p:sldId id="364" r:id="rId9"/>
    <p:sldId id="365" r:id="rId10"/>
    <p:sldId id="366" r:id="rId11"/>
    <p:sldId id="367" r:id="rId12"/>
    <p:sldId id="368" r:id="rId13"/>
    <p:sldId id="369" r:id="rId14"/>
    <p:sldId id="370" r:id="rId15"/>
    <p:sldId id="371" r:id="rId16"/>
    <p:sldId id="372" r:id="rId17"/>
    <p:sldId id="373" r:id="rId18"/>
    <p:sldId id="404" r:id="rId19"/>
    <p:sldId id="374" r:id="rId20"/>
    <p:sldId id="375" r:id="rId21"/>
    <p:sldId id="405" r:id="rId22"/>
    <p:sldId id="376" r:id="rId23"/>
    <p:sldId id="377" r:id="rId24"/>
    <p:sldId id="378" r:id="rId25"/>
    <p:sldId id="379" r:id="rId26"/>
    <p:sldId id="380" r:id="rId27"/>
    <p:sldId id="381" r:id="rId28"/>
    <p:sldId id="382" r:id="rId29"/>
    <p:sldId id="383" r:id="rId30"/>
    <p:sldId id="384" r:id="rId31"/>
    <p:sldId id="385" r:id="rId32"/>
    <p:sldId id="386" r:id="rId33"/>
    <p:sldId id="387" r:id="rId34"/>
    <p:sldId id="406" r:id="rId35"/>
    <p:sldId id="407" r:id="rId36"/>
    <p:sldId id="389" r:id="rId37"/>
    <p:sldId id="388" r:id="rId38"/>
    <p:sldId id="408" r:id="rId39"/>
    <p:sldId id="409" r:id="rId40"/>
    <p:sldId id="410" r:id="rId41"/>
    <p:sldId id="390" r:id="rId42"/>
    <p:sldId id="411" r:id="rId43"/>
    <p:sldId id="391" r:id="rId44"/>
    <p:sldId id="392" r:id="rId45"/>
    <p:sldId id="393" r:id="rId46"/>
    <p:sldId id="412" r:id="rId47"/>
    <p:sldId id="394" r:id="rId48"/>
    <p:sldId id="395" r:id="rId49"/>
    <p:sldId id="396" r:id="rId50"/>
    <p:sldId id="397" r:id="rId51"/>
    <p:sldId id="398" r:id="rId52"/>
    <p:sldId id="413" r:id="rId53"/>
    <p:sldId id="399" r:id="rId54"/>
    <p:sldId id="400" r:id="rId55"/>
    <p:sldId id="401" r:id="rId56"/>
    <p:sldId id="414" r:id="rId57"/>
    <p:sldId id="417" r:id="rId58"/>
    <p:sldId id="415" r:id="rId59"/>
    <p:sldId id="416" r:id="rId60"/>
    <p:sldId id="418" r:id="rId6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5BE263C-DBD7-4A20-BB59-AAB30ACAA65A}" styleName="Estilo Médio 3 - Ênfas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10"/>
    <p:restoredTop sz="94632"/>
  </p:normalViewPr>
  <p:slideViewPr>
    <p:cSldViewPr snapToGrid="0" snapToObjects="1" showGuides="1">
      <p:cViewPr>
        <p:scale>
          <a:sx n="90" d="100"/>
          <a:sy n="90" d="100"/>
        </p:scale>
        <p:origin x="864" y="5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3CF9B4-D5D1-FF47-8178-435F5C37AEC3}"/>
              </a:ext>
            </a:extLst>
          </p:cNvPr>
          <p:cNvSpPr>
            <a:spLocks noGrp="1"/>
          </p:cNvSpPr>
          <p:nvPr>
            <p:ph type="ctrTitle"/>
          </p:nvPr>
        </p:nvSpPr>
        <p:spPr>
          <a:xfrm>
            <a:off x="1524000" y="1122363"/>
            <a:ext cx="9144000" cy="2387600"/>
          </a:xfrm>
        </p:spPr>
        <p:txBody>
          <a:bodyPr anchor="b"/>
          <a:lstStyle>
            <a:lvl1pPr algn="ctr">
              <a:defRPr sz="6000"/>
            </a:lvl1pPr>
          </a:lstStyle>
          <a:p>
            <a:r>
              <a:rPr lang="pt-BR" dirty="0"/>
              <a:t>Clique para editar o título Mestre</a:t>
            </a:r>
          </a:p>
        </p:txBody>
      </p:sp>
      <p:sp>
        <p:nvSpPr>
          <p:cNvPr id="3" name="Subtítulo 2">
            <a:extLst>
              <a:ext uri="{FF2B5EF4-FFF2-40B4-BE49-F238E27FC236}">
                <a16:creationId xmlns:a16="http://schemas.microsoft.com/office/drawing/2014/main" id="{FB66BEA1-A7BA-A843-9C64-A923933F9C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B7EA0C0C-7BAA-9044-96D3-263483A208FB}"/>
              </a:ext>
            </a:extLst>
          </p:cNvPr>
          <p:cNvSpPr>
            <a:spLocks noGrp="1"/>
          </p:cNvSpPr>
          <p:nvPr>
            <p:ph type="dt" sz="half" idx="10"/>
          </p:nvPr>
        </p:nvSpPr>
        <p:spPr/>
        <p:txBody>
          <a:bodyPr/>
          <a:lstStyle/>
          <a:p>
            <a:fld id="{BEDE6F15-89AE-4B4A-854A-712C4D80C6D2}" type="datetimeFigureOut">
              <a:rPr lang="pt-BR" smtClean="0"/>
              <a:t>03/07/2025</a:t>
            </a:fld>
            <a:endParaRPr lang="pt-BR" dirty="0"/>
          </a:p>
        </p:txBody>
      </p:sp>
      <p:sp>
        <p:nvSpPr>
          <p:cNvPr id="6" name="Espaço Reservado para Número de Slide 5">
            <a:extLst>
              <a:ext uri="{FF2B5EF4-FFF2-40B4-BE49-F238E27FC236}">
                <a16:creationId xmlns:a16="http://schemas.microsoft.com/office/drawing/2014/main" id="{71644B14-509A-A44E-931E-925DFC63C0C9}"/>
              </a:ext>
            </a:extLst>
          </p:cNvPr>
          <p:cNvSpPr>
            <a:spLocks noGrp="1"/>
          </p:cNvSpPr>
          <p:nvPr>
            <p:ph type="sldNum" sz="quarter" idx="12"/>
          </p:nvPr>
        </p:nvSpPr>
        <p:spPr/>
        <p:txBody>
          <a:bodyPr/>
          <a:lstStyle/>
          <a:p>
            <a:fld id="{6363BA35-ACA6-3846-88AD-70D303E1CDB1}" type="slidenum">
              <a:rPr lang="pt-BR" smtClean="0"/>
              <a:t>‹nº›</a:t>
            </a:fld>
            <a:endParaRPr lang="pt-BR"/>
          </a:p>
        </p:txBody>
      </p:sp>
      <p:pic>
        <p:nvPicPr>
          <p:cNvPr id="8" name="Imagem 7">
            <a:extLst>
              <a:ext uri="{FF2B5EF4-FFF2-40B4-BE49-F238E27FC236}">
                <a16:creationId xmlns:a16="http://schemas.microsoft.com/office/drawing/2014/main" id="{1046A926-3627-FE40-8E76-3D3EB7823EB7}"/>
              </a:ext>
            </a:extLst>
          </p:cNvPr>
          <p:cNvPicPr>
            <a:picLocks noChangeAspect="1"/>
          </p:cNvPicPr>
          <p:nvPr userDrawn="1"/>
        </p:nvPicPr>
        <p:blipFill>
          <a:blip r:embed="rId2"/>
          <a:stretch>
            <a:fillRect/>
          </a:stretch>
        </p:blipFill>
        <p:spPr>
          <a:xfrm>
            <a:off x="7298761" y="6144768"/>
            <a:ext cx="4893239" cy="713232"/>
          </a:xfrm>
          <a:prstGeom prst="rect">
            <a:avLst/>
          </a:prstGeom>
        </p:spPr>
      </p:pic>
    </p:spTree>
    <p:extLst>
      <p:ext uri="{BB962C8B-B14F-4D97-AF65-F5344CB8AC3E}">
        <p14:creationId xmlns:p14="http://schemas.microsoft.com/office/powerpoint/2010/main" val="320999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6ADB89-75B9-7643-98C9-B0393E7ECAFD}"/>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C71991EB-7704-B14C-A202-D801E3641150}"/>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6080DA5-1FA3-3E45-A350-A4693D8B5FAD}"/>
              </a:ext>
            </a:extLst>
          </p:cNvPr>
          <p:cNvSpPr>
            <a:spLocks noGrp="1"/>
          </p:cNvSpPr>
          <p:nvPr>
            <p:ph type="dt" sz="half" idx="10"/>
          </p:nvPr>
        </p:nvSpPr>
        <p:spPr/>
        <p:txBody>
          <a:bodyPr/>
          <a:lstStyle/>
          <a:p>
            <a:fld id="{BEDE6F15-89AE-4B4A-854A-712C4D80C6D2}" type="datetimeFigureOut">
              <a:rPr lang="pt-BR" smtClean="0"/>
              <a:t>03/07/2025</a:t>
            </a:fld>
            <a:endParaRPr lang="pt-BR"/>
          </a:p>
        </p:txBody>
      </p:sp>
      <p:sp>
        <p:nvSpPr>
          <p:cNvPr id="5" name="Espaço Reservado para Rodapé 4">
            <a:extLst>
              <a:ext uri="{FF2B5EF4-FFF2-40B4-BE49-F238E27FC236}">
                <a16:creationId xmlns:a16="http://schemas.microsoft.com/office/drawing/2014/main" id="{535C26DF-139B-274F-89A7-F133CF917F6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44F216B-71C9-C143-AB86-FD430E98C59F}"/>
              </a:ext>
            </a:extLst>
          </p:cNvPr>
          <p:cNvSpPr>
            <a:spLocks noGrp="1"/>
          </p:cNvSpPr>
          <p:nvPr>
            <p:ph type="sldNum" sz="quarter" idx="12"/>
          </p:nvPr>
        </p:nvSpPr>
        <p:spPr/>
        <p:txBody>
          <a:bodyPr/>
          <a:lstStyle/>
          <a:p>
            <a:fld id="{6363BA35-ACA6-3846-88AD-70D303E1CDB1}" type="slidenum">
              <a:rPr lang="pt-BR" smtClean="0"/>
              <a:t>‹nº›</a:t>
            </a:fld>
            <a:endParaRPr lang="pt-BR"/>
          </a:p>
        </p:txBody>
      </p:sp>
    </p:spTree>
    <p:extLst>
      <p:ext uri="{BB962C8B-B14F-4D97-AF65-F5344CB8AC3E}">
        <p14:creationId xmlns:p14="http://schemas.microsoft.com/office/powerpoint/2010/main" val="3370978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50790E4-9E4A-5B4C-B8D7-B894699AF3C2}"/>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60BEDF61-0BDE-7540-BE3A-18256DDB2B50}"/>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2C491C0-D0ED-374F-94A8-CE7C45B844CB}"/>
              </a:ext>
            </a:extLst>
          </p:cNvPr>
          <p:cNvSpPr>
            <a:spLocks noGrp="1"/>
          </p:cNvSpPr>
          <p:nvPr>
            <p:ph type="dt" sz="half" idx="10"/>
          </p:nvPr>
        </p:nvSpPr>
        <p:spPr/>
        <p:txBody>
          <a:bodyPr/>
          <a:lstStyle/>
          <a:p>
            <a:fld id="{BEDE6F15-89AE-4B4A-854A-712C4D80C6D2}" type="datetimeFigureOut">
              <a:rPr lang="pt-BR" smtClean="0"/>
              <a:t>03/07/2025</a:t>
            </a:fld>
            <a:endParaRPr lang="pt-BR"/>
          </a:p>
        </p:txBody>
      </p:sp>
      <p:sp>
        <p:nvSpPr>
          <p:cNvPr id="5" name="Espaço Reservado para Rodapé 4">
            <a:extLst>
              <a:ext uri="{FF2B5EF4-FFF2-40B4-BE49-F238E27FC236}">
                <a16:creationId xmlns:a16="http://schemas.microsoft.com/office/drawing/2014/main" id="{04A29368-6D2A-7141-BCF8-29AA0E30110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096D093-491C-B544-8990-EDE71B1D230E}"/>
              </a:ext>
            </a:extLst>
          </p:cNvPr>
          <p:cNvSpPr>
            <a:spLocks noGrp="1"/>
          </p:cNvSpPr>
          <p:nvPr>
            <p:ph type="sldNum" sz="quarter" idx="12"/>
          </p:nvPr>
        </p:nvSpPr>
        <p:spPr/>
        <p:txBody>
          <a:bodyPr/>
          <a:lstStyle/>
          <a:p>
            <a:fld id="{6363BA35-ACA6-3846-88AD-70D303E1CDB1}" type="slidenum">
              <a:rPr lang="pt-BR" smtClean="0"/>
              <a:t>‹nº›</a:t>
            </a:fld>
            <a:endParaRPr lang="pt-BR"/>
          </a:p>
        </p:txBody>
      </p:sp>
    </p:spTree>
    <p:extLst>
      <p:ext uri="{BB962C8B-B14F-4D97-AF65-F5344CB8AC3E}">
        <p14:creationId xmlns:p14="http://schemas.microsoft.com/office/powerpoint/2010/main" val="369567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9CD23E-E71A-A04D-A0DC-3FCD40A5FCB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729E34DE-A665-9049-BCEA-7FBF3607781A}"/>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83A9EDA-7C6D-AC40-8224-47748B580B9F}"/>
              </a:ext>
            </a:extLst>
          </p:cNvPr>
          <p:cNvSpPr>
            <a:spLocks noGrp="1"/>
          </p:cNvSpPr>
          <p:nvPr>
            <p:ph type="dt" sz="half" idx="10"/>
          </p:nvPr>
        </p:nvSpPr>
        <p:spPr/>
        <p:txBody>
          <a:bodyPr/>
          <a:lstStyle/>
          <a:p>
            <a:fld id="{BEDE6F15-89AE-4B4A-854A-712C4D80C6D2}" type="datetimeFigureOut">
              <a:rPr lang="pt-BR" smtClean="0"/>
              <a:t>03/07/2025</a:t>
            </a:fld>
            <a:endParaRPr lang="pt-BR"/>
          </a:p>
        </p:txBody>
      </p:sp>
      <p:sp>
        <p:nvSpPr>
          <p:cNvPr id="5" name="Espaço Reservado para Rodapé 4">
            <a:extLst>
              <a:ext uri="{FF2B5EF4-FFF2-40B4-BE49-F238E27FC236}">
                <a16:creationId xmlns:a16="http://schemas.microsoft.com/office/drawing/2014/main" id="{CB7B3639-8261-094E-A626-842EC8CA57C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3803AD4-04A5-6B40-A39E-32936C292774}"/>
              </a:ext>
            </a:extLst>
          </p:cNvPr>
          <p:cNvSpPr>
            <a:spLocks noGrp="1"/>
          </p:cNvSpPr>
          <p:nvPr>
            <p:ph type="sldNum" sz="quarter" idx="12"/>
          </p:nvPr>
        </p:nvSpPr>
        <p:spPr/>
        <p:txBody>
          <a:bodyPr/>
          <a:lstStyle/>
          <a:p>
            <a:fld id="{6363BA35-ACA6-3846-88AD-70D303E1CDB1}" type="slidenum">
              <a:rPr lang="pt-BR" smtClean="0"/>
              <a:t>‹nº›</a:t>
            </a:fld>
            <a:endParaRPr lang="pt-BR"/>
          </a:p>
        </p:txBody>
      </p:sp>
    </p:spTree>
    <p:extLst>
      <p:ext uri="{BB962C8B-B14F-4D97-AF65-F5344CB8AC3E}">
        <p14:creationId xmlns:p14="http://schemas.microsoft.com/office/powerpoint/2010/main" val="1149768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C0433C-56C8-D64F-8D1E-487D8761F35D}"/>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EA65B774-0891-AE41-A4FA-A181AA7DA1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8529060-54F4-7143-B19B-785FC94B5132}"/>
              </a:ext>
            </a:extLst>
          </p:cNvPr>
          <p:cNvSpPr>
            <a:spLocks noGrp="1"/>
          </p:cNvSpPr>
          <p:nvPr>
            <p:ph type="dt" sz="half" idx="10"/>
          </p:nvPr>
        </p:nvSpPr>
        <p:spPr/>
        <p:txBody>
          <a:bodyPr/>
          <a:lstStyle/>
          <a:p>
            <a:fld id="{BEDE6F15-89AE-4B4A-854A-712C4D80C6D2}" type="datetimeFigureOut">
              <a:rPr lang="pt-BR" smtClean="0"/>
              <a:t>03/07/2025</a:t>
            </a:fld>
            <a:endParaRPr lang="pt-BR"/>
          </a:p>
        </p:txBody>
      </p:sp>
      <p:sp>
        <p:nvSpPr>
          <p:cNvPr id="5" name="Espaço Reservado para Rodapé 4">
            <a:extLst>
              <a:ext uri="{FF2B5EF4-FFF2-40B4-BE49-F238E27FC236}">
                <a16:creationId xmlns:a16="http://schemas.microsoft.com/office/drawing/2014/main" id="{5069B4E6-DDE0-804D-8E02-F466A7B7D8A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70D9499-BC30-4047-BD84-269E2A0002D2}"/>
              </a:ext>
            </a:extLst>
          </p:cNvPr>
          <p:cNvSpPr>
            <a:spLocks noGrp="1"/>
          </p:cNvSpPr>
          <p:nvPr>
            <p:ph type="sldNum" sz="quarter" idx="12"/>
          </p:nvPr>
        </p:nvSpPr>
        <p:spPr/>
        <p:txBody>
          <a:bodyPr/>
          <a:lstStyle/>
          <a:p>
            <a:fld id="{6363BA35-ACA6-3846-88AD-70D303E1CDB1}" type="slidenum">
              <a:rPr lang="pt-BR" smtClean="0"/>
              <a:t>‹nº›</a:t>
            </a:fld>
            <a:endParaRPr lang="pt-BR"/>
          </a:p>
        </p:txBody>
      </p:sp>
    </p:spTree>
    <p:extLst>
      <p:ext uri="{BB962C8B-B14F-4D97-AF65-F5344CB8AC3E}">
        <p14:creationId xmlns:p14="http://schemas.microsoft.com/office/powerpoint/2010/main" val="992727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D4EA06-1FE3-BB40-9F21-F9518A966DE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93A5A2D-8340-B24B-AB9C-7AFE4D3AD34D}"/>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409A9669-88C4-6B41-AAF2-422277E0510A}"/>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BB8AD9BE-2182-8342-A4AB-A7D14E90A275}"/>
              </a:ext>
            </a:extLst>
          </p:cNvPr>
          <p:cNvSpPr>
            <a:spLocks noGrp="1"/>
          </p:cNvSpPr>
          <p:nvPr>
            <p:ph type="dt" sz="half" idx="10"/>
          </p:nvPr>
        </p:nvSpPr>
        <p:spPr/>
        <p:txBody>
          <a:bodyPr/>
          <a:lstStyle/>
          <a:p>
            <a:fld id="{BEDE6F15-89AE-4B4A-854A-712C4D80C6D2}" type="datetimeFigureOut">
              <a:rPr lang="pt-BR" smtClean="0"/>
              <a:t>03/07/2025</a:t>
            </a:fld>
            <a:endParaRPr lang="pt-BR"/>
          </a:p>
        </p:txBody>
      </p:sp>
      <p:sp>
        <p:nvSpPr>
          <p:cNvPr id="6" name="Espaço Reservado para Rodapé 5">
            <a:extLst>
              <a:ext uri="{FF2B5EF4-FFF2-40B4-BE49-F238E27FC236}">
                <a16:creationId xmlns:a16="http://schemas.microsoft.com/office/drawing/2014/main" id="{D8D9E83A-83D7-4647-8153-54C0E0768D4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AA138E8-AB63-4543-A28A-6A3AC44C3E16}"/>
              </a:ext>
            </a:extLst>
          </p:cNvPr>
          <p:cNvSpPr>
            <a:spLocks noGrp="1"/>
          </p:cNvSpPr>
          <p:nvPr>
            <p:ph type="sldNum" sz="quarter" idx="12"/>
          </p:nvPr>
        </p:nvSpPr>
        <p:spPr/>
        <p:txBody>
          <a:bodyPr/>
          <a:lstStyle/>
          <a:p>
            <a:fld id="{6363BA35-ACA6-3846-88AD-70D303E1CDB1}" type="slidenum">
              <a:rPr lang="pt-BR" smtClean="0"/>
              <a:t>‹nº›</a:t>
            </a:fld>
            <a:endParaRPr lang="pt-BR"/>
          </a:p>
        </p:txBody>
      </p:sp>
    </p:spTree>
    <p:extLst>
      <p:ext uri="{BB962C8B-B14F-4D97-AF65-F5344CB8AC3E}">
        <p14:creationId xmlns:p14="http://schemas.microsoft.com/office/powerpoint/2010/main" val="1896723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47556D-9043-7D4F-AE25-CC2675C9545B}"/>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3F2D1BC5-EA95-434F-8FFA-35D6F7B99B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D30D0125-F2D6-4A46-8137-1E80A5D8DFFE}"/>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4C4E5AC8-68E0-8844-97DF-1219C9ECA9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03C549E3-3859-DA42-82A9-C3D40246764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FD7E0AE5-813E-ED4E-A8E0-FACE6AFD8BDD}"/>
              </a:ext>
            </a:extLst>
          </p:cNvPr>
          <p:cNvSpPr>
            <a:spLocks noGrp="1"/>
          </p:cNvSpPr>
          <p:nvPr>
            <p:ph type="dt" sz="half" idx="10"/>
          </p:nvPr>
        </p:nvSpPr>
        <p:spPr/>
        <p:txBody>
          <a:bodyPr/>
          <a:lstStyle/>
          <a:p>
            <a:fld id="{BEDE6F15-89AE-4B4A-854A-712C4D80C6D2}" type="datetimeFigureOut">
              <a:rPr lang="pt-BR" smtClean="0"/>
              <a:t>03/07/2025</a:t>
            </a:fld>
            <a:endParaRPr lang="pt-BR"/>
          </a:p>
        </p:txBody>
      </p:sp>
      <p:sp>
        <p:nvSpPr>
          <p:cNvPr id="8" name="Espaço Reservado para Rodapé 7">
            <a:extLst>
              <a:ext uri="{FF2B5EF4-FFF2-40B4-BE49-F238E27FC236}">
                <a16:creationId xmlns:a16="http://schemas.microsoft.com/office/drawing/2014/main" id="{0BD9C125-E13D-8940-A214-DED2C5CECBA5}"/>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8C9EA77B-A47A-464A-8054-2DD9D3B2B6FB}"/>
              </a:ext>
            </a:extLst>
          </p:cNvPr>
          <p:cNvSpPr>
            <a:spLocks noGrp="1"/>
          </p:cNvSpPr>
          <p:nvPr>
            <p:ph type="sldNum" sz="quarter" idx="12"/>
          </p:nvPr>
        </p:nvSpPr>
        <p:spPr/>
        <p:txBody>
          <a:bodyPr/>
          <a:lstStyle/>
          <a:p>
            <a:fld id="{6363BA35-ACA6-3846-88AD-70D303E1CDB1}" type="slidenum">
              <a:rPr lang="pt-BR" smtClean="0"/>
              <a:t>‹nº›</a:t>
            </a:fld>
            <a:endParaRPr lang="pt-BR"/>
          </a:p>
        </p:txBody>
      </p:sp>
    </p:spTree>
    <p:extLst>
      <p:ext uri="{BB962C8B-B14F-4D97-AF65-F5344CB8AC3E}">
        <p14:creationId xmlns:p14="http://schemas.microsoft.com/office/powerpoint/2010/main" val="2459981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AC2BAC-EDA3-1B4B-8D67-485F2934BA59}"/>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0F750E7-AFF0-184A-81EA-4E195668E7A3}"/>
              </a:ext>
            </a:extLst>
          </p:cNvPr>
          <p:cNvSpPr>
            <a:spLocks noGrp="1"/>
          </p:cNvSpPr>
          <p:nvPr>
            <p:ph type="dt" sz="half" idx="10"/>
          </p:nvPr>
        </p:nvSpPr>
        <p:spPr/>
        <p:txBody>
          <a:bodyPr/>
          <a:lstStyle/>
          <a:p>
            <a:fld id="{BEDE6F15-89AE-4B4A-854A-712C4D80C6D2}" type="datetimeFigureOut">
              <a:rPr lang="pt-BR" smtClean="0"/>
              <a:t>03/07/2025</a:t>
            </a:fld>
            <a:endParaRPr lang="pt-BR"/>
          </a:p>
        </p:txBody>
      </p:sp>
      <p:sp>
        <p:nvSpPr>
          <p:cNvPr id="4" name="Espaço Reservado para Rodapé 3">
            <a:extLst>
              <a:ext uri="{FF2B5EF4-FFF2-40B4-BE49-F238E27FC236}">
                <a16:creationId xmlns:a16="http://schemas.microsoft.com/office/drawing/2014/main" id="{C2C0123C-954D-F140-9E03-3A3C847B71E6}"/>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9355FF69-D395-4A48-9FA5-AED02ACAB2B7}"/>
              </a:ext>
            </a:extLst>
          </p:cNvPr>
          <p:cNvSpPr>
            <a:spLocks noGrp="1"/>
          </p:cNvSpPr>
          <p:nvPr>
            <p:ph type="sldNum" sz="quarter" idx="12"/>
          </p:nvPr>
        </p:nvSpPr>
        <p:spPr/>
        <p:txBody>
          <a:bodyPr/>
          <a:lstStyle/>
          <a:p>
            <a:fld id="{6363BA35-ACA6-3846-88AD-70D303E1CDB1}" type="slidenum">
              <a:rPr lang="pt-BR" smtClean="0"/>
              <a:t>‹nº›</a:t>
            </a:fld>
            <a:endParaRPr lang="pt-BR"/>
          </a:p>
        </p:txBody>
      </p:sp>
    </p:spTree>
    <p:extLst>
      <p:ext uri="{BB962C8B-B14F-4D97-AF65-F5344CB8AC3E}">
        <p14:creationId xmlns:p14="http://schemas.microsoft.com/office/powerpoint/2010/main" val="880524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03404013-2C9F-1D4D-935E-B5239BF93F01}"/>
              </a:ext>
            </a:extLst>
          </p:cNvPr>
          <p:cNvSpPr>
            <a:spLocks noGrp="1"/>
          </p:cNvSpPr>
          <p:nvPr>
            <p:ph type="dt" sz="half" idx="10"/>
          </p:nvPr>
        </p:nvSpPr>
        <p:spPr/>
        <p:txBody>
          <a:bodyPr/>
          <a:lstStyle/>
          <a:p>
            <a:fld id="{BEDE6F15-89AE-4B4A-854A-712C4D80C6D2}" type="datetimeFigureOut">
              <a:rPr lang="pt-BR" smtClean="0"/>
              <a:t>03/07/2025</a:t>
            </a:fld>
            <a:endParaRPr lang="pt-BR"/>
          </a:p>
        </p:txBody>
      </p:sp>
      <p:sp>
        <p:nvSpPr>
          <p:cNvPr id="3" name="Espaço Reservado para Rodapé 2">
            <a:extLst>
              <a:ext uri="{FF2B5EF4-FFF2-40B4-BE49-F238E27FC236}">
                <a16:creationId xmlns:a16="http://schemas.microsoft.com/office/drawing/2014/main" id="{3C8B056B-A955-1B4E-A63F-71DCAAF945FB}"/>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3E662767-7D68-5A4B-8087-0BF8C626F925}"/>
              </a:ext>
            </a:extLst>
          </p:cNvPr>
          <p:cNvSpPr>
            <a:spLocks noGrp="1"/>
          </p:cNvSpPr>
          <p:nvPr>
            <p:ph type="sldNum" sz="quarter" idx="12"/>
          </p:nvPr>
        </p:nvSpPr>
        <p:spPr/>
        <p:txBody>
          <a:bodyPr/>
          <a:lstStyle/>
          <a:p>
            <a:fld id="{6363BA35-ACA6-3846-88AD-70D303E1CDB1}" type="slidenum">
              <a:rPr lang="pt-BR" smtClean="0"/>
              <a:t>‹nº›</a:t>
            </a:fld>
            <a:endParaRPr lang="pt-BR"/>
          </a:p>
        </p:txBody>
      </p:sp>
    </p:spTree>
    <p:extLst>
      <p:ext uri="{BB962C8B-B14F-4D97-AF65-F5344CB8AC3E}">
        <p14:creationId xmlns:p14="http://schemas.microsoft.com/office/powerpoint/2010/main" val="3945090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EE31ED-030D-1141-97E6-0B5C362B7D0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B1F652D0-B09A-5145-9DA3-0FDD047EC3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76A92516-B88F-1447-8E97-15FEBD84B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CE5E9348-719E-6144-BAB8-2A21DE24DF42}"/>
              </a:ext>
            </a:extLst>
          </p:cNvPr>
          <p:cNvSpPr>
            <a:spLocks noGrp="1"/>
          </p:cNvSpPr>
          <p:nvPr>
            <p:ph type="dt" sz="half" idx="10"/>
          </p:nvPr>
        </p:nvSpPr>
        <p:spPr/>
        <p:txBody>
          <a:bodyPr/>
          <a:lstStyle/>
          <a:p>
            <a:fld id="{BEDE6F15-89AE-4B4A-854A-712C4D80C6D2}" type="datetimeFigureOut">
              <a:rPr lang="pt-BR" smtClean="0"/>
              <a:t>03/07/2025</a:t>
            </a:fld>
            <a:endParaRPr lang="pt-BR"/>
          </a:p>
        </p:txBody>
      </p:sp>
      <p:sp>
        <p:nvSpPr>
          <p:cNvPr id="6" name="Espaço Reservado para Rodapé 5">
            <a:extLst>
              <a:ext uri="{FF2B5EF4-FFF2-40B4-BE49-F238E27FC236}">
                <a16:creationId xmlns:a16="http://schemas.microsoft.com/office/drawing/2014/main" id="{F229B82B-9D76-6E4E-BEF1-BF5506D3E3B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C31B2D9-9FFE-1D48-BD0D-7B4BF96AF0AE}"/>
              </a:ext>
            </a:extLst>
          </p:cNvPr>
          <p:cNvSpPr>
            <a:spLocks noGrp="1"/>
          </p:cNvSpPr>
          <p:nvPr>
            <p:ph type="sldNum" sz="quarter" idx="12"/>
          </p:nvPr>
        </p:nvSpPr>
        <p:spPr/>
        <p:txBody>
          <a:bodyPr/>
          <a:lstStyle/>
          <a:p>
            <a:fld id="{6363BA35-ACA6-3846-88AD-70D303E1CDB1}" type="slidenum">
              <a:rPr lang="pt-BR" smtClean="0"/>
              <a:t>‹nº›</a:t>
            </a:fld>
            <a:endParaRPr lang="pt-BR"/>
          </a:p>
        </p:txBody>
      </p:sp>
    </p:spTree>
    <p:extLst>
      <p:ext uri="{BB962C8B-B14F-4D97-AF65-F5344CB8AC3E}">
        <p14:creationId xmlns:p14="http://schemas.microsoft.com/office/powerpoint/2010/main" val="1169552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EB5169-C319-894D-A5E4-5DBB6882E68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FE1CD1DD-CF7E-D149-A379-93F3A4CE28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420BC4EC-14FD-944D-AB13-2EBA953D5B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1AD87391-6469-3C42-A896-FDD7EFF48EE0}"/>
              </a:ext>
            </a:extLst>
          </p:cNvPr>
          <p:cNvSpPr>
            <a:spLocks noGrp="1"/>
          </p:cNvSpPr>
          <p:nvPr>
            <p:ph type="dt" sz="half" idx="10"/>
          </p:nvPr>
        </p:nvSpPr>
        <p:spPr/>
        <p:txBody>
          <a:bodyPr/>
          <a:lstStyle/>
          <a:p>
            <a:fld id="{BEDE6F15-89AE-4B4A-854A-712C4D80C6D2}" type="datetimeFigureOut">
              <a:rPr lang="pt-BR" smtClean="0"/>
              <a:t>03/07/2025</a:t>
            </a:fld>
            <a:endParaRPr lang="pt-BR"/>
          </a:p>
        </p:txBody>
      </p:sp>
      <p:sp>
        <p:nvSpPr>
          <p:cNvPr id="6" name="Espaço Reservado para Rodapé 5">
            <a:extLst>
              <a:ext uri="{FF2B5EF4-FFF2-40B4-BE49-F238E27FC236}">
                <a16:creationId xmlns:a16="http://schemas.microsoft.com/office/drawing/2014/main" id="{BBA4C7FF-3CD0-5844-A1D4-7F8AC0B1056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DC870C1-0EE8-104D-BB3C-A202F8EDC998}"/>
              </a:ext>
            </a:extLst>
          </p:cNvPr>
          <p:cNvSpPr>
            <a:spLocks noGrp="1"/>
          </p:cNvSpPr>
          <p:nvPr>
            <p:ph type="sldNum" sz="quarter" idx="12"/>
          </p:nvPr>
        </p:nvSpPr>
        <p:spPr/>
        <p:txBody>
          <a:bodyPr/>
          <a:lstStyle/>
          <a:p>
            <a:fld id="{6363BA35-ACA6-3846-88AD-70D303E1CDB1}" type="slidenum">
              <a:rPr lang="pt-BR" smtClean="0"/>
              <a:t>‹nº›</a:t>
            </a:fld>
            <a:endParaRPr lang="pt-BR"/>
          </a:p>
        </p:txBody>
      </p:sp>
    </p:spTree>
    <p:extLst>
      <p:ext uri="{BB962C8B-B14F-4D97-AF65-F5344CB8AC3E}">
        <p14:creationId xmlns:p14="http://schemas.microsoft.com/office/powerpoint/2010/main" val="3743427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CCD3C1A-CAD1-2F44-8847-09F29DBBA6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9BDDF72A-FBB7-F147-B2E3-26B8AFA8BA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5C75CC3-D7C9-D040-98F4-9E3A7C42F1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DE6F15-89AE-4B4A-854A-712C4D80C6D2}" type="datetimeFigureOut">
              <a:rPr lang="pt-BR" smtClean="0"/>
              <a:t>03/07/2025</a:t>
            </a:fld>
            <a:endParaRPr lang="pt-BR"/>
          </a:p>
        </p:txBody>
      </p:sp>
      <p:sp>
        <p:nvSpPr>
          <p:cNvPr id="5" name="Espaço Reservado para Rodapé 4">
            <a:extLst>
              <a:ext uri="{FF2B5EF4-FFF2-40B4-BE49-F238E27FC236}">
                <a16:creationId xmlns:a16="http://schemas.microsoft.com/office/drawing/2014/main" id="{E538B936-E623-B344-AD5E-12E171E337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C16A54E-1ACF-C445-8116-0748293741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63BA35-ACA6-3846-88AD-70D303E1CDB1}" type="slidenum">
              <a:rPr lang="pt-BR" smtClean="0"/>
              <a:t>‹nº›</a:t>
            </a:fld>
            <a:endParaRPr lang="pt-BR"/>
          </a:p>
        </p:txBody>
      </p:sp>
    </p:spTree>
    <p:extLst>
      <p:ext uri="{BB962C8B-B14F-4D97-AF65-F5344CB8AC3E}">
        <p14:creationId xmlns:p14="http://schemas.microsoft.com/office/powerpoint/2010/main" val="1050405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jflanca@gmail.com" TargetMode="External"/><Relationship Id="rId2" Type="http://schemas.openxmlformats.org/officeDocument/2006/relationships/hyperlink" Target="http://pdmuaracatuba.ceteclins.com.br/ocupacaozoneamento/"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applewebdata://5DFF181B-AD95-47D5-8FD1-FE67BA0241B9/#_Toc200483397" TargetMode="External"/><Relationship Id="rId13" Type="http://schemas.openxmlformats.org/officeDocument/2006/relationships/hyperlink" Target="applewebdata://5DFF181B-AD95-47D5-8FD1-FE67BA0241B9/#_Toc200483402" TargetMode="External"/><Relationship Id="rId18" Type="http://schemas.openxmlformats.org/officeDocument/2006/relationships/hyperlink" Target="applewebdata://5DFF181B-AD95-47D5-8FD1-FE67BA0241B9/#_Toc200483407" TargetMode="External"/><Relationship Id="rId26" Type="http://schemas.openxmlformats.org/officeDocument/2006/relationships/hyperlink" Target="applewebdata://5DFF181B-AD95-47D5-8FD1-FE67BA0241B9/#_Toc200483426" TargetMode="External"/><Relationship Id="rId3" Type="http://schemas.openxmlformats.org/officeDocument/2006/relationships/image" Target="../media/image1.png"/><Relationship Id="rId21" Type="http://schemas.openxmlformats.org/officeDocument/2006/relationships/hyperlink" Target="applewebdata://5DFF181B-AD95-47D5-8FD1-FE67BA0241B9/#_Toc200483421" TargetMode="External"/><Relationship Id="rId7" Type="http://schemas.openxmlformats.org/officeDocument/2006/relationships/hyperlink" Target="applewebdata://5DFF181B-AD95-47D5-8FD1-FE67BA0241B9/#_Toc200483396" TargetMode="External"/><Relationship Id="rId12" Type="http://schemas.openxmlformats.org/officeDocument/2006/relationships/hyperlink" Target="applewebdata://5DFF181B-AD95-47D5-8FD1-FE67BA0241B9/#_Toc200483401" TargetMode="External"/><Relationship Id="rId17" Type="http://schemas.openxmlformats.org/officeDocument/2006/relationships/hyperlink" Target="applewebdata://5DFF181B-AD95-47D5-8FD1-FE67BA0241B9/#_Toc200483406" TargetMode="External"/><Relationship Id="rId25" Type="http://schemas.openxmlformats.org/officeDocument/2006/relationships/hyperlink" Target="applewebdata://5DFF181B-AD95-47D5-8FD1-FE67BA0241B9/#_Toc200483425" TargetMode="External"/><Relationship Id="rId2" Type="http://schemas.openxmlformats.org/officeDocument/2006/relationships/image" Target="../media/image8.png"/><Relationship Id="rId16" Type="http://schemas.openxmlformats.org/officeDocument/2006/relationships/hyperlink" Target="applewebdata://5DFF181B-AD95-47D5-8FD1-FE67BA0241B9/#_Toc200483405" TargetMode="External"/><Relationship Id="rId20" Type="http://schemas.openxmlformats.org/officeDocument/2006/relationships/hyperlink" Target="applewebdata://5DFF181B-AD95-47D5-8FD1-FE67BA0241B9/#_Toc200483409" TargetMode="External"/><Relationship Id="rId29" Type="http://schemas.openxmlformats.org/officeDocument/2006/relationships/hyperlink" Target="applewebdata://5DFF181B-AD95-47D5-8FD1-FE67BA0241B9/#_Toc200483429" TargetMode="External"/><Relationship Id="rId1" Type="http://schemas.openxmlformats.org/officeDocument/2006/relationships/slideLayout" Target="../slideLayouts/slideLayout2.xml"/><Relationship Id="rId6" Type="http://schemas.openxmlformats.org/officeDocument/2006/relationships/hyperlink" Target="applewebdata://5DFF181B-AD95-47D5-8FD1-FE67BA0241B9/#_Toc200483395" TargetMode="External"/><Relationship Id="rId11" Type="http://schemas.openxmlformats.org/officeDocument/2006/relationships/hyperlink" Target="applewebdata://5DFF181B-AD95-47D5-8FD1-FE67BA0241B9/#_Toc200483400" TargetMode="External"/><Relationship Id="rId24" Type="http://schemas.openxmlformats.org/officeDocument/2006/relationships/hyperlink" Target="applewebdata://5DFF181B-AD95-47D5-8FD1-FE67BA0241B9/#_Toc200483424" TargetMode="External"/><Relationship Id="rId5" Type="http://schemas.openxmlformats.org/officeDocument/2006/relationships/hyperlink" Target="applewebdata://5DFF181B-AD95-47D5-8FD1-FE67BA0241B9/#_Toc200483394" TargetMode="External"/><Relationship Id="rId15" Type="http://schemas.openxmlformats.org/officeDocument/2006/relationships/hyperlink" Target="applewebdata://5DFF181B-AD95-47D5-8FD1-FE67BA0241B9/#_Toc200483404" TargetMode="External"/><Relationship Id="rId23" Type="http://schemas.openxmlformats.org/officeDocument/2006/relationships/hyperlink" Target="applewebdata://5DFF181B-AD95-47D5-8FD1-FE67BA0241B9/#_Toc200483423" TargetMode="External"/><Relationship Id="rId28" Type="http://schemas.openxmlformats.org/officeDocument/2006/relationships/hyperlink" Target="applewebdata://5DFF181B-AD95-47D5-8FD1-FE67BA0241B9/#_Toc200483428" TargetMode="External"/><Relationship Id="rId10" Type="http://schemas.openxmlformats.org/officeDocument/2006/relationships/hyperlink" Target="applewebdata://5DFF181B-AD95-47D5-8FD1-FE67BA0241B9/#_Toc200483399" TargetMode="External"/><Relationship Id="rId19" Type="http://schemas.openxmlformats.org/officeDocument/2006/relationships/hyperlink" Target="applewebdata://5DFF181B-AD95-47D5-8FD1-FE67BA0241B9/#_Toc200483408" TargetMode="External"/><Relationship Id="rId4" Type="http://schemas.openxmlformats.org/officeDocument/2006/relationships/hyperlink" Target="applewebdata://5DFF181B-AD95-47D5-8FD1-FE67BA0241B9/#_Toc200483393" TargetMode="External"/><Relationship Id="rId9" Type="http://schemas.openxmlformats.org/officeDocument/2006/relationships/hyperlink" Target="applewebdata://5DFF181B-AD95-47D5-8FD1-FE67BA0241B9/#_Toc200483398" TargetMode="External"/><Relationship Id="rId14" Type="http://schemas.openxmlformats.org/officeDocument/2006/relationships/hyperlink" Target="applewebdata://5DFF181B-AD95-47D5-8FD1-FE67BA0241B9/#_Toc200483403" TargetMode="External"/><Relationship Id="rId22" Type="http://schemas.openxmlformats.org/officeDocument/2006/relationships/hyperlink" Target="applewebdata://5DFF181B-AD95-47D5-8FD1-FE67BA0241B9/#_Toc200483422" TargetMode="External"/><Relationship Id="rId27" Type="http://schemas.openxmlformats.org/officeDocument/2006/relationships/hyperlink" Target="applewebdata://5DFF181B-AD95-47D5-8FD1-FE67BA0241B9/#_Toc20048342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8025DB-94E5-5D4D-ACDF-DB122D1A3AA9}"/>
              </a:ext>
            </a:extLst>
          </p:cNvPr>
          <p:cNvSpPr>
            <a:spLocks noGrp="1"/>
          </p:cNvSpPr>
          <p:nvPr>
            <p:ph type="ctrTitle"/>
          </p:nvPr>
        </p:nvSpPr>
        <p:spPr/>
        <p:txBody>
          <a:bodyPr/>
          <a:lstStyle/>
          <a:p>
            <a:endParaRPr lang="pt-BR"/>
          </a:p>
        </p:txBody>
      </p:sp>
      <p:sp>
        <p:nvSpPr>
          <p:cNvPr id="3" name="Subtítulo 2">
            <a:extLst>
              <a:ext uri="{FF2B5EF4-FFF2-40B4-BE49-F238E27FC236}">
                <a16:creationId xmlns:a16="http://schemas.microsoft.com/office/drawing/2014/main" id="{47000AFA-1F4F-654C-969F-6174AFC5946C}"/>
              </a:ext>
            </a:extLst>
          </p:cNvPr>
          <p:cNvSpPr>
            <a:spLocks noGrp="1"/>
          </p:cNvSpPr>
          <p:nvPr>
            <p:ph type="subTitle" idx="1"/>
          </p:nvPr>
        </p:nvSpPr>
        <p:spPr/>
        <p:txBody>
          <a:bodyPr/>
          <a:lstStyle/>
          <a:p>
            <a:endParaRPr lang="pt-BR" dirty="0"/>
          </a:p>
        </p:txBody>
      </p:sp>
      <p:pic>
        <p:nvPicPr>
          <p:cNvPr id="5" name="Imagem 4">
            <a:extLst>
              <a:ext uri="{FF2B5EF4-FFF2-40B4-BE49-F238E27FC236}">
                <a16:creationId xmlns:a16="http://schemas.microsoft.com/office/drawing/2014/main" id="{0B6DC4C6-E626-2F43-A874-6F14D3302DC8}"/>
              </a:ext>
            </a:extLst>
          </p:cNvPr>
          <p:cNvPicPr>
            <a:picLocks noChangeAspect="1"/>
          </p:cNvPicPr>
          <p:nvPr/>
        </p:nvPicPr>
        <p:blipFill>
          <a:blip r:embed="rId2"/>
          <a:stretch>
            <a:fillRect/>
          </a:stretch>
        </p:blipFill>
        <p:spPr>
          <a:xfrm>
            <a:off x="806450" y="-23959"/>
            <a:ext cx="10579100" cy="6184900"/>
          </a:xfrm>
          <a:prstGeom prst="rect">
            <a:avLst/>
          </a:prstGeom>
        </p:spPr>
      </p:pic>
    </p:spTree>
    <p:extLst>
      <p:ext uri="{BB962C8B-B14F-4D97-AF65-F5344CB8AC3E}">
        <p14:creationId xmlns:p14="http://schemas.microsoft.com/office/powerpoint/2010/main" val="1816533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7F529-F1A6-4D53-55CF-36477B7CE449}"/>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B84319D6-86FB-7ACF-D9BD-A0CA6BD33B97}"/>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0576B780-13D3-693D-8DF4-4E27C16922A5}"/>
              </a:ext>
            </a:extLst>
          </p:cNvPr>
          <p:cNvSpPr/>
          <p:nvPr/>
        </p:nvSpPr>
        <p:spPr>
          <a:xfrm>
            <a:off x="539666" y="252442"/>
            <a:ext cx="8485579" cy="8879354"/>
          </a:xfrm>
          <a:prstGeom prst="rect">
            <a:avLst/>
          </a:prstGeom>
        </p:spPr>
        <p:txBody>
          <a:bodyPr wrap="square">
            <a:spAutoFit/>
          </a:bodyPr>
          <a:lstStyle/>
          <a:p>
            <a:pPr algn="just"/>
            <a:r>
              <a:rPr lang="pt-BR" sz="1600" b="1" kern="0" dirty="0">
                <a:solidFill>
                  <a:srgbClr val="000000"/>
                </a:solidFill>
                <a:effectLst/>
                <a:latin typeface="Arial" panose="020B0604020202020204" pitchFamily="34" charset="0"/>
                <a:ea typeface="Arial" panose="020B0604020202020204" pitchFamily="34" charset="0"/>
                <a:cs typeface="Arial" panose="020B0604020202020204" pitchFamily="34" charset="0"/>
              </a:rPr>
              <a:t>CAPÍTULO II–DAS DIRETRIZES GERAIS PARA O PARCELAMENTO DO SOLO</a:t>
            </a:r>
          </a:p>
          <a:p>
            <a:pPr algn="just"/>
            <a:endParaRPr lang="pt-BR" sz="1600" b="1" kern="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buSzPts val="1000"/>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Art. 2) O parcelamento do solo, caracterizado por lotea­mento ou desmembramento, está sujeito à prévia aprovação da Prefeitura e deverá atender aos seguintes requisitos: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O parcelamento do solo deverá subordinar-se ao Plano Diretor Municipal.</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Na Zona Rural, o parcelamento do solo (loteamento ou condomínio) somente será permitido em áreas delimitadas por Lei Municipal de expansão urbana ou urbanização específica.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pt-BR" sz="1400" dirty="0">
                <a:solidFill>
                  <a:srgbClr val="333333"/>
                </a:solidFill>
                <a:effectLst/>
                <a:latin typeface="Arial" panose="020B0604020202020204" pitchFamily="34" charset="0"/>
                <a:ea typeface="Times New Roman" panose="02020603050405020304" pitchFamily="18" charset="0"/>
              </a:rPr>
              <a:t> </a:t>
            </a:r>
            <a:endParaRPr lang="pt-BR" sz="1400" dirty="0">
              <a:effectLst/>
              <a:latin typeface="Times New Roman" panose="02020603050405020304" pitchFamily="18" charset="0"/>
              <a:ea typeface="Times New Roman" panose="02020603050405020304" pitchFamily="18" charset="0"/>
            </a:endParaRPr>
          </a:p>
          <a:p>
            <a:pPr lvl="0">
              <a:lnSpc>
                <a:spcPct val="150000"/>
              </a:lnSpc>
              <a:buSzPts val="1000"/>
            </a:pPr>
            <a:r>
              <a:rPr lang="pt-BR" sz="14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Art</a:t>
            </a: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3) O parcelamento para fins urbanos somente será permitido nas áreas delimitadas por Lei Municipal como perímetro urbano, de expansão urbana ou urbanização específica, da seguinte forma: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As matrículas cujas áreas encontrem-se integralmente dentro destas áreas poderão ser parceladas de forma integral;</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As matrículas com 50% ou mais de sua área dentro destas áreas poderão ser parceladas na área inserida, acrescida de mais 30% de sua área, contiguamente a área em perímetro, de expansão ou de urbanização específica;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As matrículas com menos de 50% nas áreas poderão ser parceladas somente na área inserida em perímetro, expansão ou urbanização específica;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pt-BR" sz="1600" b="1" kern="0" dirty="0">
              <a:solidFill>
                <a:srgbClr val="000000"/>
              </a:solidFill>
              <a:effectLst/>
              <a:latin typeface="Arial" panose="020B0604020202020204" pitchFamily="34" charset="0"/>
              <a:ea typeface="Arial" panose="020B0604020202020204" pitchFamily="34" charset="0"/>
            </a:endParaRPr>
          </a:p>
          <a:p>
            <a:pPr marL="46038" lvl="1" algn="just"/>
            <a:endParaRPr lang="pt-BR"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6038" lvl="1" algn="just"/>
            <a:endParaRPr lang="pt-BR"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6038" lvl="1" algn="just"/>
            <a:endParaRPr lang="pt-BR" sz="1600" b="1" kern="0" dirty="0">
              <a:solidFill>
                <a:srgbClr val="000000"/>
              </a:solidFill>
              <a:effectLst/>
              <a:latin typeface="Arial" panose="020B0604020202020204" pitchFamily="34" charset="0"/>
              <a:ea typeface="Arial" panose="020B0604020202020204" pitchFamily="34" charset="0"/>
            </a:endParaRPr>
          </a:p>
          <a:p>
            <a:pPr marL="46038" lvl="1" algn="just"/>
            <a:endParaRPr lang="pt-BR" sz="1600" b="1" kern="0" dirty="0">
              <a:solidFill>
                <a:srgbClr val="000000"/>
              </a:solidFill>
              <a:effectLst/>
              <a:latin typeface="Arial" panose="020B0604020202020204" pitchFamily="34" charset="0"/>
              <a:ea typeface="Arial" panose="020B0604020202020204" pitchFamily="34" charset="0"/>
            </a:endParaRPr>
          </a:p>
          <a:p>
            <a:pPr lvl="1" algn="just"/>
            <a:endParaRPr lang="pt-BR"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600" b="1" kern="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gn="just"/>
            <a:endParaRPr lang="pt-BR" sz="1600" b="1" kern="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gn="just"/>
            <a:r>
              <a:rPr lang="pt-BR" sz="1600" dirty="0">
                <a:latin typeface="Arial" panose="020B0604020202020204" pitchFamily="34" charset="0"/>
                <a:cs typeface="Arial" panose="020B0604020202020204" pitchFamily="34" charset="0"/>
              </a:rPr>
              <a:t> </a:t>
            </a:r>
            <a:endParaRPr lang="pt-BR" sz="1600" dirty="0">
              <a:effectLst/>
              <a:latin typeface="Arial" panose="020B06040202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12872F4C-FDC6-01AE-74A9-0CDD8AE69D67}"/>
              </a:ext>
            </a:extLst>
          </p:cNvPr>
          <p:cNvPicPr>
            <a:picLocks noChangeAspect="1"/>
          </p:cNvPicPr>
          <p:nvPr/>
        </p:nvPicPr>
        <p:blipFill>
          <a:blip r:embed="rId3"/>
          <a:stretch>
            <a:fillRect/>
          </a:stretch>
        </p:blipFill>
        <p:spPr>
          <a:xfrm>
            <a:off x="7741273" y="6209268"/>
            <a:ext cx="4450727" cy="648732"/>
          </a:xfrm>
          <a:prstGeom prst="rect">
            <a:avLst/>
          </a:prstGeom>
        </p:spPr>
      </p:pic>
    </p:spTree>
    <p:extLst>
      <p:ext uri="{BB962C8B-B14F-4D97-AF65-F5344CB8AC3E}">
        <p14:creationId xmlns:p14="http://schemas.microsoft.com/office/powerpoint/2010/main" val="1304318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9B42E-CB26-13C3-3DCD-60D0F025FD7E}"/>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A26E2B2C-3C8F-2CB6-11B4-7A914C273776}"/>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14FB5373-C81F-BBCD-25D5-610541854515}"/>
              </a:ext>
            </a:extLst>
          </p:cNvPr>
          <p:cNvSpPr/>
          <p:nvPr/>
        </p:nvSpPr>
        <p:spPr>
          <a:xfrm>
            <a:off x="539666" y="252442"/>
            <a:ext cx="8485579" cy="9356408"/>
          </a:xfrm>
          <a:prstGeom prst="rect">
            <a:avLst/>
          </a:prstGeom>
        </p:spPr>
        <p:txBody>
          <a:bodyPr wrap="square">
            <a:spAutoFit/>
          </a:bodyPr>
          <a:lstStyle/>
          <a:p>
            <a:pPr algn="just"/>
            <a:r>
              <a:rPr lang="pt-BR" sz="1400" b="1" kern="0" dirty="0">
                <a:solidFill>
                  <a:srgbClr val="000000"/>
                </a:solidFill>
                <a:effectLst/>
                <a:latin typeface="Arial" panose="020B0604020202020204" pitchFamily="34" charset="0"/>
                <a:ea typeface="Arial" panose="020B0604020202020204" pitchFamily="34" charset="0"/>
                <a:cs typeface="Arial" panose="020B0604020202020204" pitchFamily="34" charset="0"/>
              </a:rPr>
              <a:t>CAPÍTULO II–DAS DIRETRIZES GERAIS PARA O PARCELAMENTO DO SOLO</a:t>
            </a:r>
          </a:p>
          <a:p>
            <a:pPr algn="just"/>
            <a:endParaRPr lang="pt-BR" sz="1400" b="1" kern="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buSzPts val="1000"/>
            </a:pPr>
            <a:r>
              <a:rPr lang="pt-BR" sz="14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Art</a:t>
            </a: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4) Não será permitido o parcelamento de solo: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em terrenos alagadiços e sujeitos a inundações, antes de tomadas as providências para assegurar a drenagem e escoamento das águas;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em terreno que tenham sidos aterrados com material nocivo à saúde pública, sem que sejam previamente saneados;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em terrenos com declividade igual ou superior a 30% (trinta por cento), salvo se atendidas exigências especificadas em Legislação Municipal;</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em terrenos onde as condições geológicas não aconselham a edificação;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em áreas de preservação ecológica, de proteção permanente e eventuais faixas adicionais acrescidas por legislação específica;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Áreas onde a poluição impeça condições sanitárias suportáveis até a sua correção.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pt-BR" sz="1400" dirty="0">
                <a:solidFill>
                  <a:srgbClr val="333333"/>
                </a:solidFill>
                <a:effectLst/>
                <a:latin typeface="Arial" panose="020B0604020202020204" pitchFamily="34" charset="0"/>
                <a:ea typeface="Times New Roman" panose="02020603050405020304" pitchFamily="18" charset="0"/>
              </a:rPr>
              <a:t> </a:t>
            </a:r>
            <a:endParaRPr lang="pt-BR" sz="1400" dirty="0">
              <a:effectLst/>
              <a:latin typeface="Times New Roman" panose="02020603050405020304" pitchFamily="18" charset="0"/>
              <a:ea typeface="Times New Roman" panose="02020603050405020304" pitchFamily="18" charset="0"/>
            </a:endParaRPr>
          </a:p>
          <a:p>
            <a:pPr>
              <a:lnSpc>
                <a:spcPct val="150000"/>
              </a:lnSpc>
            </a:pPr>
            <a:r>
              <a:rPr lang="pt-BR" sz="1400" dirty="0">
                <a:solidFill>
                  <a:srgbClr val="333333"/>
                </a:solidFill>
                <a:effectLst/>
                <a:latin typeface="Arial" panose="020B0604020202020204" pitchFamily="34" charset="0"/>
                <a:ea typeface="Times New Roman" panose="02020603050405020304" pitchFamily="18" charset="0"/>
              </a:rPr>
              <a:t> </a:t>
            </a:r>
            <a:endParaRPr lang="pt-BR" sz="1400" dirty="0">
              <a:effectLst/>
              <a:latin typeface="Times New Roman" panose="02020603050405020304" pitchFamily="18" charset="0"/>
              <a:ea typeface="Times New Roman" panose="02020603050405020304" pitchFamily="18" charset="0"/>
            </a:endParaRPr>
          </a:p>
          <a:p>
            <a:pPr lvl="0">
              <a:lnSpc>
                <a:spcPct val="150000"/>
              </a:lnSpc>
              <a:buSzPts val="1000"/>
            </a:pPr>
            <a:r>
              <a:rPr lang="pt-BR" sz="14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Art</a:t>
            </a: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5) Para cada macrozona estabelecida no Plano Diretor, serão destinados percentuais mínimos de áreas públicas, conforme a zona em que o loteamento se situe</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50000"/>
              </a:lnSpc>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buSzPts val="1000"/>
            </a:pPr>
            <a:r>
              <a:rPr lang="pt-BR" sz="14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Art</a:t>
            </a: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6) A exigência das áreas mínimas do Plano Diretor não exime do cumprimento de outras exigências a níveis estaduais ou federais;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pt-BR" sz="1400" b="1" kern="0" dirty="0">
              <a:solidFill>
                <a:srgbClr val="000000"/>
              </a:solidFill>
              <a:effectLst/>
              <a:latin typeface="Arial" panose="020B0604020202020204" pitchFamily="34" charset="0"/>
              <a:ea typeface="Arial" panose="020B0604020202020204" pitchFamily="34" charset="0"/>
            </a:endParaRPr>
          </a:p>
          <a:p>
            <a:pPr marL="46038" lvl="1" algn="just"/>
            <a:endParaRPr lang="pt-BR"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6038" lvl="1" algn="just"/>
            <a:endParaRPr lang="pt-BR"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6038" lvl="1" algn="just"/>
            <a:endParaRPr lang="pt-BR" sz="1400" b="1" kern="0" dirty="0">
              <a:solidFill>
                <a:srgbClr val="000000"/>
              </a:solidFill>
              <a:effectLst/>
              <a:latin typeface="Arial" panose="020B0604020202020204" pitchFamily="34" charset="0"/>
              <a:ea typeface="Arial" panose="020B0604020202020204" pitchFamily="34" charset="0"/>
            </a:endParaRPr>
          </a:p>
          <a:p>
            <a:pPr marL="46038" lvl="1" algn="just"/>
            <a:endParaRPr lang="pt-BR" sz="1400" b="1" kern="0" dirty="0">
              <a:solidFill>
                <a:srgbClr val="000000"/>
              </a:solidFill>
              <a:effectLst/>
              <a:latin typeface="Arial" panose="020B0604020202020204" pitchFamily="34" charset="0"/>
              <a:ea typeface="Arial" panose="020B0604020202020204" pitchFamily="34" charset="0"/>
            </a:endParaRPr>
          </a:p>
          <a:p>
            <a:pPr lvl="1" algn="just"/>
            <a:endPar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400" b="1" kern="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gn="just"/>
            <a:endParaRPr lang="pt-BR" sz="1400" b="1" kern="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 </a:t>
            </a:r>
            <a:endParaRPr lang="pt-BR" sz="1400" dirty="0">
              <a:effectLst/>
              <a:latin typeface="Arial" panose="020B06040202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140351FF-2F90-7460-A428-C0865134B3D3}"/>
              </a:ext>
            </a:extLst>
          </p:cNvPr>
          <p:cNvPicPr>
            <a:picLocks noChangeAspect="1"/>
          </p:cNvPicPr>
          <p:nvPr/>
        </p:nvPicPr>
        <p:blipFill>
          <a:blip r:embed="rId3"/>
          <a:stretch>
            <a:fillRect/>
          </a:stretch>
        </p:blipFill>
        <p:spPr>
          <a:xfrm>
            <a:off x="7741273" y="6209268"/>
            <a:ext cx="4450727" cy="648732"/>
          </a:xfrm>
          <a:prstGeom prst="rect">
            <a:avLst/>
          </a:prstGeom>
        </p:spPr>
      </p:pic>
    </p:spTree>
    <p:extLst>
      <p:ext uri="{BB962C8B-B14F-4D97-AF65-F5344CB8AC3E}">
        <p14:creationId xmlns:p14="http://schemas.microsoft.com/office/powerpoint/2010/main" val="3687115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27D0C-6A27-F777-7004-0C0B847FA9A0}"/>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078D8281-615A-E967-A259-2396B922607D}"/>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CB8B4D70-09DA-294B-37D5-6823A9BC535B}"/>
              </a:ext>
            </a:extLst>
          </p:cNvPr>
          <p:cNvSpPr/>
          <p:nvPr/>
        </p:nvSpPr>
        <p:spPr>
          <a:xfrm>
            <a:off x="539666" y="252442"/>
            <a:ext cx="10551887" cy="10681899"/>
          </a:xfrm>
          <a:prstGeom prst="rect">
            <a:avLst/>
          </a:prstGeom>
        </p:spPr>
        <p:txBody>
          <a:bodyPr wrap="square">
            <a:spAutoFit/>
          </a:bodyPr>
          <a:lstStyle/>
          <a:p>
            <a:pPr algn="just"/>
            <a:r>
              <a:rPr lang="pt-BR" sz="1600" b="1" kern="0" dirty="0">
                <a:solidFill>
                  <a:srgbClr val="000000"/>
                </a:solidFill>
                <a:effectLst/>
                <a:latin typeface="Arial" panose="020B0604020202020204" pitchFamily="34" charset="0"/>
                <a:ea typeface="Arial" panose="020B0604020202020204" pitchFamily="34" charset="0"/>
                <a:cs typeface="Arial" panose="020B0604020202020204" pitchFamily="34" charset="0"/>
              </a:rPr>
              <a:t>CAPÍTULO III –DAS DIRETRIZES ESPECIFICAS PARA O PARCELAMENTO DO SOLO</a:t>
            </a:r>
            <a:endParaRPr lang="pt-BR" sz="1600" b="1" kern="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algn="just"/>
            <a:r>
              <a:rPr lang="pt-BR" sz="16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pt-BR"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Seção </a:t>
            </a:r>
            <a:r>
              <a:rPr lang="pt-BR" sz="1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a:t>
            </a:r>
            <a:r>
              <a:rPr lang="pt-BR"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DO LOTEAMENTO URBANO</a:t>
            </a:r>
          </a:p>
          <a:p>
            <a:pPr algn="just"/>
            <a:endParaRPr lang="pt-BR" sz="16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buSzPts val="1000"/>
            </a:pPr>
            <a:r>
              <a:rPr lang="pt-BR" sz="14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Art</a:t>
            </a: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8) Os parcelamentos para fins urbanos só poderão ser implantados na zona urbana e de expansão urbana definidas em Lei Municipal.</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SzPts val="1000"/>
            </a:pPr>
            <a:r>
              <a:rPr lang="pt-BR" sz="14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Art</a:t>
            </a: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9) Considera-se fim urbano, qualquer fim que não o da exploração agropecuário ou extrativista, cujos lotes resultem lotes de área inferior ao módulo rural fixado pelo INCRA no Município, e que não destinados ao lazer nas áreas de urbanização específica.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SzPts val="1000"/>
            </a:pPr>
            <a:r>
              <a:rPr lang="pt-BR" sz="14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Art</a:t>
            </a: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10) A infraestrutura mínima a ser implantada no Loteamento Urbano será:</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Pavimentação;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Sistema de Drenagem;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Redes de água e esgoto;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Iluminação pública;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Rede de energia elétrica;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Acessibilidade;</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Paisagismo;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50000"/>
              </a:lnSpc>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buSzPts val="1000"/>
            </a:pPr>
            <a:r>
              <a:rPr lang="pt-BR" sz="14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Art</a:t>
            </a: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11) As áreas livres de uso público serão destinadas ou ao uso de lazer na forma de Sistema de Lazer, ou as Áreas Verdes;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pt-BR"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Bef>
                <a:spcPts val="2000"/>
              </a:spcBef>
              <a:spcAft>
                <a:spcPts val="600"/>
              </a:spcAft>
            </a:pPr>
            <a:endParaRPr lang="pt-BR" sz="1600" b="1" kern="0" dirty="0">
              <a:solidFill>
                <a:srgbClr val="000000"/>
              </a:solidFill>
              <a:effectLst/>
              <a:latin typeface="Arial" panose="020B0604020202020204" pitchFamily="34" charset="0"/>
              <a:ea typeface="Arial" panose="020B0604020202020204" pitchFamily="34" charset="0"/>
            </a:endParaRPr>
          </a:p>
          <a:p>
            <a:pPr algn="ctr">
              <a:lnSpc>
                <a:spcPct val="115000"/>
              </a:lnSpc>
              <a:spcBef>
                <a:spcPts val="2000"/>
              </a:spcBef>
              <a:spcAft>
                <a:spcPts val="600"/>
              </a:spcAft>
            </a:pPr>
            <a:endParaRPr lang="pt-BR" sz="1600" b="1" kern="0" dirty="0">
              <a:solidFill>
                <a:srgbClr val="000000"/>
              </a:solidFill>
              <a:effectLst/>
              <a:latin typeface="Arial" panose="020B0604020202020204" pitchFamily="34" charset="0"/>
              <a:ea typeface="Arial" panose="020B0604020202020204" pitchFamily="34" charset="0"/>
            </a:endParaRPr>
          </a:p>
          <a:p>
            <a:pPr marL="46038" lvl="1" algn="just"/>
            <a:endParaRPr lang="pt-BR"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6038" lvl="1" algn="just"/>
            <a:endParaRPr lang="pt-BR"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6038" lvl="1" algn="just"/>
            <a:endParaRPr lang="pt-BR" sz="1600" b="1" kern="0" dirty="0">
              <a:solidFill>
                <a:srgbClr val="000000"/>
              </a:solidFill>
              <a:effectLst/>
              <a:latin typeface="Arial" panose="020B0604020202020204" pitchFamily="34" charset="0"/>
              <a:ea typeface="Arial" panose="020B0604020202020204" pitchFamily="34" charset="0"/>
            </a:endParaRPr>
          </a:p>
          <a:p>
            <a:pPr marL="46038" lvl="1" algn="just"/>
            <a:endParaRPr lang="pt-BR" sz="1600" b="1" kern="0" dirty="0">
              <a:solidFill>
                <a:srgbClr val="000000"/>
              </a:solidFill>
              <a:effectLst/>
              <a:latin typeface="Arial" panose="020B0604020202020204" pitchFamily="34" charset="0"/>
              <a:ea typeface="Arial" panose="020B0604020202020204" pitchFamily="34" charset="0"/>
            </a:endParaRPr>
          </a:p>
          <a:p>
            <a:pPr lvl="1" algn="just"/>
            <a:endParaRPr lang="pt-BR"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600" b="1" kern="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gn="just"/>
            <a:endParaRPr lang="pt-BR" sz="1600" b="1" kern="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gn="just"/>
            <a:r>
              <a:rPr lang="pt-BR" sz="1600" dirty="0">
                <a:latin typeface="Arial" panose="020B0604020202020204" pitchFamily="34" charset="0"/>
                <a:cs typeface="Arial" panose="020B0604020202020204" pitchFamily="34" charset="0"/>
              </a:rPr>
              <a:t> </a:t>
            </a:r>
            <a:endParaRPr lang="pt-BR" sz="1600" dirty="0">
              <a:effectLst/>
              <a:latin typeface="Arial" panose="020B06040202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3008A0DB-3D3B-0A48-667B-FC0E1A970120}"/>
              </a:ext>
            </a:extLst>
          </p:cNvPr>
          <p:cNvPicPr>
            <a:picLocks noChangeAspect="1"/>
          </p:cNvPicPr>
          <p:nvPr/>
        </p:nvPicPr>
        <p:blipFill>
          <a:blip r:embed="rId3"/>
          <a:stretch>
            <a:fillRect/>
          </a:stretch>
        </p:blipFill>
        <p:spPr>
          <a:xfrm>
            <a:off x="7741273" y="6209268"/>
            <a:ext cx="4450727" cy="648732"/>
          </a:xfrm>
          <a:prstGeom prst="rect">
            <a:avLst/>
          </a:prstGeom>
        </p:spPr>
      </p:pic>
    </p:spTree>
    <p:extLst>
      <p:ext uri="{BB962C8B-B14F-4D97-AF65-F5344CB8AC3E}">
        <p14:creationId xmlns:p14="http://schemas.microsoft.com/office/powerpoint/2010/main" val="2206885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ADCBC-1613-1548-382F-7D2176B7EBCB}"/>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4DA1CDA4-4A29-ED01-8E95-A91634B6223C}"/>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4F627ADB-CEC3-64A1-CE97-AB625328BDBB}"/>
              </a:ext>
            </a:extLst>
          </p:cNvPr>
          <p:cNvSpPr/>
          <p:nvPr/>
        </p:nvSpPr>
        <p:spPr>
          <a:xfrm>
            <a:off x="539666" y="252442"/>
            <a:ext cx="10551887" cy="5547160"/>
          </a:xfrm>
          <a:prstGeom prst="rect">
            <a:avLst/>
          </a:prstGeom>
        </p:spPr>
        <p:txBody>
          <a:bodyPr wrap="square">
            <a:spAutoFit/>
          </a:bodyPr>
          <a:lstStyle/>
          <a:p>
            <a:pPr lvl="0">
              <a:lnSpc>
                <a:spcPct val="150000"/>
              </a:lnSpc>
              <a:buSzPts val="1000"/>
            </a:pPr>
            <a:r>
              <a:rPr lang="pt-BR" sz="14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Art</a:t>
            </a: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12) As áreas livres de uso público, quando obrigatória, deverão atender as se­guintes exigências: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Deverão ter no mínimo área de 200 metros quadrados;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Permitir a inscrição de um círculo com 5 metros de raio;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Possuir a testada mínima para a zona em que se situe;</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Não serão computados como ELUP os canteiros centrais, rotatórias ou outros dispositivos de organização do trânsito;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Deverão estar situadas junto a uma via oficial de circulação de veí­culos dotada de infraestrutura;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As áreas especiais de interesse Ambiental definidas no Plano Diretor (AEIA), delimitadas como o acréscimo de 50% da margem da APP, deverão ser destinadas preferencialmente como áreas verdes, sendo aceitável a destinação como sistema de lazer apenas quando em áreas não alagáveis;</a:t>
            </a:r>
          </a:p>
          <a:p>
            <a:pPr marL="742950" lvl="1" indent="-285750">
              <a:lnSpc>
                <a:spcPct val="150000"/>
              </a:lnSpc>
              <a:buFont typeface="+mj-lt"/>
              <a:buAutoNum type="alphaLcParenR"/>
            </a:pPr>
            <a:endParaRPr lang="pt-BR" sz="1400" dirty="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lvl="0">
              <a:lnSpc>
                <a:spcPct val="150000"/>
              </a:lnSpc>
              <a:buSzPts val="1000"/>
            </a:pPr>
            <a:r>
              <a:rPr lang="pt-BR" sz="14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Art</a:t>
            </a: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13) A localização dos Equipamentos Públicos Comunitários, quando obrigatória, deverá atender as se­guintes exigências:</a:t>
            </a:r>
            <a:b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b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estar situada junto a uma via oficial de circulação de veí­culos dotada de infraestrutura;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sempre que possível deverá estar contida em uma única área;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não possuir mais do que 10% (dez por cen­to) de declividade;</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estar livres de faixas não edificáveis, maciços vegetais, ou quaisquer outras restrições urbanísticas ou ambientais;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pt-BR" sz="1400" dirty="0">
                <a:solidFill>
                  <a:srgbClr val="333333"/>
                </a:solidFill>
                <a:effectLst/>
                <a:latin typeface="Arial" panose="020B0604020202020204" pitchFamily="34" charset="0"/>
                <a:ea typeface="Times New Roman" panose="02020603050405020304" pitchFamily="18" charset="0"/>
              </a:rPr>
              <a:t> </a:t>
            </a:r>
            <a:endParaRPr lang="pt-BR" sz="1400" dirty="0">
              <a:effectLst/>
              <a:latin typeface="Times New Roman" panose="02020603050405020304" pitchFamily="18" charset="0"/>
              <a:ea typeface="Times New Roman" panose="02020603050405020304" pitchFamily="18" charset="0"/>
            </a:endParaRPr>
          </a:p>
        </p:txBody>
      </p:sp>
      <p:pic>
        <p:nvPicPr>
          <p:cNvPr id="6" name="Imagem 5">
            <a:extLst>
              <a:ext uri="{FF2B5EF4-FFF2-40B4-BE49-F238E27FC236}">
                <a16:creationId xmlns:a16="http://schemas.microsoft.com/office/drawing/2014/main" id="{03F13768-D9DD-C346-7639-059F855A3912}"/>
              </a:ext>
            </a:extLst>
          </p:cNvPr>
          <p:cNvPicPr>
            <a:picLocks noChangeAspect="1"/>
          </p:cNvPicPr>
          <p:nvPr/>
        </p:nvPicPr>
        <p:blipFill>
          <a:blip r:embed="rId3"/>
          <a:stretch>
            <a:fillRect/>
          </a:stretch>
        </p:blipFill>
        <p:spPr>
          <a:xfrm>
            <a:off x="7741273" y="6209268"/>
            <a:ext cx="4450727" cy="648732"/>
          </a:xfrm>
          <a:prstGeom prst="rect">
            <a:avLst/>
          </a:prstGeom>
        </p:spPr>
      </p:pic>
    </p:spTree>
    <p:extLst>
      <p:ext uri="{BB962C8B-B14F-4D97-AF65-F5344CB8AC3E}">
        <p14:creationId xmlns:p14="http://schemas.microsoft.com/office/powerpoint/2010/main" val="674245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18044-090C-D5A3-1F75-E775074DD2A1}"/>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A4FD7098-ED2F-8618-FD2B-A04469B7B47F}"/>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250A7738-D32C-0B49-6821-A0AB2E50B277}"/>
              </a:ext>
            </a:extLst>
          </p:cNvPr>
          <p:cNvSpPr/>
          <p:nvPr/>
        </p:nvSpPr>
        <p:spPr>
          <a:xfrm>
            <a:off x="539666" y="658995"/>
            <a:ext cx="10551887" cy="6199005"/>
          </a:xfrm>
          <a:prstGeom prst="rect">
            <a:avLst/>
          </a:prstGeom>
        </p:spPr>
        <p:txBody>
          <a:bodyPr wrap="square">
            <a:spAutoFit/>
          </a:bodyPr>
          <a:lstStyle/>
          <a:p>
            <a:pPr>
              <a:lnSpc>
                <a:spcPct val="150000"/>
              </a:lnSpc>
            </a:pPr>
            <a:r>
              <a:rPr lang="pt-BR" sz="1400" dirty="0">
                <a:solidFill>
                  <a:srgbClr val="333333"/>
                </a:solidFill>
                <a:effectLst/>
                <a:latin typeface="Arial" panose="020B0604020202020204" pitchFamily="34" charset="0"/>
                <a:ea typeface="Times New Roman" panose="02020603050405020304" pitchFamily="18" charset="0"/>
              </a:rPr>
              <a:t> </a:t>
            </a:r>
            <a:r>
              <a:rPr lang="pt-BR" sz="14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Art</a:t>
            </a: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14) A localização dos Equipamentos Públicos Urbanos, quando necessária, deverá atender as se­guintes exigências: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50000"/>
              </a:lnSpc>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Quando necessária implantação de bacias de detenção ou elemento destinado a contenção de águas pluviais, estes poderão estar nas áreas especiais de interesse Ambiental definidas no Plano Diretor (AEIA), desde que se mantenham permeáveis;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estar situada junto a uma via oficial de circulação de veí­culos dotada de infraestrutura;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Estão dispensadas do cumprimento do lote mínimo e testada mínima;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50000"/>
              </a:lnSpc>
            </a:pP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50000"/>
              </a:lnSpc>
            </a:pPr>
            <a:endParaRPr lang="pt-BR" sz="14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SzPts val="1000"/>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15) As áreas patrimoniais, quando exigíveis, deverão ser indicadas no projeto como Equipamentos Públicos Comunitários excedentes, exceto se:</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50000"/>
              </a:lnSpc>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Se tratar de áreas destinadas a implantação de equipamentos urbanos previstos em legislação a parte, planos municipais ou estaduais e de interesse público, quando poderão ser computadas como Equipamentos públicos urbanos;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SzPts val="1000"/>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16) As áreas patrimoniais recebidas pelo Poder Público fora dos perímetros das glebas parceladas somente poderão ser objeto de concessão para fins de programas habitacionais de interesse social, conforme regramento próprio, a ser estabelecido em legislação complementar.</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50000"/>
              </a:lnSpc>
            </a:pP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m 5">
            <a:extLst>
              <a:ext uri="{FF2B5EF4-FFF2-40B4-BE49-F238E27FC236}">
                <a16:creationId xmlns:a16="http://schemas.microsoft.com/office/drawing/2014/main" id="{BBBE75BF-1765-5BA8-06A2-F0443F55417B}"/>
              </a:ext>
            </a:extLst>
          </p:cNvPr>
          <p:cNvPicPr>
            <a:picLocks noChangeAspect="1"/>
          </p:cNvPicPr>
          <p:nvPr/>
        </p:nvPicPr>
        <p:blipFill>
          <a:blip r:embed="rId3"/>
          <a:stretch>
            <a:fillRect/>
          </a:stretch>
        </p:blipFill>
        <p:spPr>
          <a:xfrm>
            <a:off x="7741273" y="6209268"/>
            <a:ext cx="4450727" cy="648732"/>
          </a:xfrm>
          <a:prstGeom prst="rect">
            <a:avLst/>
          </a:prstGeom>
        </p:spPr>
      </p:pic>
    </p:spTree>
    <p:extLst>
      <p:ext uri="{BB962C8B-B14F-4D97-AF65-F5344CB8AC3E}">
        <p14:creationId xmlns:p14="http://schemas.microsoft.com/office/powerpoint/2010/main" val="2860401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823F5-5DCB-3DD1-EBF4-84EDEF39BDD8}"/>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BCD40ED9-AD75-D521-0E49-88310541D05D}"/>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400B59BC-FB98-CED4-53C3-B8964628CE6A}"/>
              </a:ext>
            </a:extLst>
          </p:cNvPr>
          <p:cNvSpPr/>
          <p:nvPr/>
        </p:nvSpPr>
        <p:spPr>
          <a:xfrm>
            <a:off x="272762" y="186627"/>
            <a:ext cx="9447482" cy="2875018"/>
          </a:xfrm>
          <a:prstGeom prst="rect">
            <a:avLst/>
          </a:prstGeom>
        </p:spPr>
        <p:txBody>
          <a:bodyPr wrap="square">
            <a:spAutoFit/>
          </a:bodyPr>
          <a:lstStyle/>
          <a:p>
            <a:pPr>
              <a:lnSpc>
                <a:spcPct val="150000"/>
              </a:lnSpc>
            </a:pPr>
            <a:r>
              <a:rPr lang="pt-BR" sz="1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Art</a:t>
            </a:r>
            <a:r>
              <a:rPr lang="pt-BR"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17) As vias do projeto de loteamento deverão articular-se com vias adjacentes oficiais existentes ou aprovadas, salvo quando as diretri­zes permitirem ou exigirem outra solução, harmonizar com a topografia local, e respeitarão os parâmetros técnicos estabelecidos no Plano Diretor. </a:t>
            </a:r>
          </a:p>
          <a:p>
            <a:pPr>
              <a:lnSpc>
                <a:spcPct val="150000"/>
              </a:lnSpc>
            </a:pPr>
            <a:endParaRPr lang="pt-BR" dirty="0">
              <a:solidFill>
                <a:srgbClr val="333333"/>
              </a:solidFill>
              <a:latin typeface="Arial" panose="020B0604020202020204" pitchFamily="34" charset="0"/>
              <a:ea typeface="Calibri" panose="020F0502020204030204" pitchFamily="34" charset="0"/>
              <a:cs typeface="Arial" panose="020B0604020202020204" pitchFamily="34" charset="0"/>
            </a:endParaRPr>
          </a:p>
          <a:p>
            <a:pPr>
              <a:lnSpc>
                <a:spcPct val="150000"/>
              </a:lnSpc>
            </a:pPr>
            <a:endParaRPr lang="pt-BR" sz="18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endParaRPr lang="pt-BR"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Imagem 5">
            <a:extLst>
              <a:ext uri="{FF2B5EF4-FFF2-40B4-BE49-F238E27FC236}">
                <a16:creationId xmlns:a16="http://schemas.microsoft.com/office/drawing/2014/main" id="{F93794EE-6D7D-4EB2-F1ED-B9876C6FB0F7}"/>
              </a:ext>
            </a:extLst>
          </p:cNvPr>
          <p:cNvPicPr>
            <a:picLocks noChangeAspect="1"/>
          </p:cNvPicPr>
          <p:nvPr/>
        </p:nvPicPr>
        <p:blipFill>
          <a:blip r:embed="rId3"/>
          <a:stretch>
            <a:fillRect/>
          </a:stretch>
        </p:blipFill>
        <p:spPr>
          <a:xfrm>
            <a:off x="7741273" y="6209268"/>
            <a:ext cx="4450727" cy="648732"/>
          </a:xfrm>
          <a:prstGeom prst="rect">
            <a:avLst/>
          </a:prstGeom>
        </p:spPr>
      </p:pic>
      <p:graphicFrame>
        <p:nvGraphicFramePr>
          <p:cNvPr id="2" name="Tabela 1">
            <a:extLst>
              <a:ext uri="{FF2B5EF4-FFF2-40B4-BE49-F238E27FC236}">
                <a16:creationId xmlns:a16="http://schemas.microsoft.com/office/drawing/2014/main" id="{D727313C-24F1-782C-1565-B67F9351DCD1}"/>
              </a:ext>
            </a:extLst>
          </p:cNvPr>
          <p:cNvGraphicFramePr>
            <a:graphicFrameLocks noGrp="1"/>
          </p:cNvGraphicFramePr>
          <p:nvPr>
            <p:extLst>
              <p:ext uri="{D42A27DB-BD31-4B8C-83A1-F6EECF244321}">
                <p14:modId xmlns:p14="http://schemas.microsoft.com/office/powerpoint/2010/main" val="2084680856"/>
              </p:ext>
            </p:extLst>
          </p:nvPr>
        </p:nvGraphicFramePr>
        <p:xfrm>
          <a:off x="272762" y="1947297"/>
          <a:ext cx="10515599" cy="2339340"/>
        </p:xfrm>
        <a:graphic>
          <a:graphicData uri="http://schemas.openxmlformats.org/drawingml/2006/table">
            <a:tbl>
              <a:tblPr firstRow="1" firstCol="1" bandRow="1">
                <a:tableStyleId>{5C22544A-7EE6-4342-B048-85BDC9FD1C3A}</a:tableStyleId>
              </a:tblPr>
              <a:tblGrid>
                <a:gridCol w="1072591">
                  <a:extLst>
                    <a:ext uri="{9D8B030D-6E8A-4147-A177-3AD203B41FA5}">
                      <a16:colId xmlns:a16="http://schemas.microsoft.com/office/drawing/2014/main" val="1213528464"/>
                    </a:ext>
                  </a:extLst>
                </a:gridCol>
                <a:gridCol w="1089416">
                  <a:extLst>
                    <a:ext uri="{9D8B030D-6E8A-4147-A177-3AD203B41FA5}">
                      <a16:colId xmlns:a16="http://schemas.microsoft.com/office/drawing/2014/main" val="4182778152"/>
                    </a:ext>
                  </a:extLst>
                </a:gridCol>
                <a:gridCol w="1293419">
                  <a:extLst>
                    <a:ext uri="{9D8B030D-6E8A-4147-A177-3AD203B41FA5}">
                      <a16:colId xmlns:a16="http://schemas.microsoft.com/office/drawing/2014/main" val="67785582"/>
                    </a:ext>
                  </a:extLst>
                </a:gridCol>
                <a:gridCol w="1089416">
                  <a:extLst>
                    <a:ext uri="{9D8B030D-6E8A-4147-A177-3AD203B41FA5}">
                      <a16:colId xmlns:a16="http://schemas.microsoft.com/office/drawing/2014/main" val="2839995109"/>
                    </a:ext>
                  </a:extLst>
                </a:gridCol>
                <a:gridCol w="986363">
                  <a:extLst>
                    <a:ext uri="{9D8B030D-6E8A-4147-A177-3AD203B41FA5}">
                      <a16:colId xmlns:a16="http://schemas.microsoft.com/office/drawing/2014/main" val="2540745553"/>
                    </a:ext>
                  </a:extLst>
                </a:gridCol>
                <a:gridCol w="1472184">
                  <a:extLst>
                    <a:ext uri="{9D8B030D-6E8A-4147-A177-3AD203B41FA5}">
                      <a16:colId xmlns:a16="http://schemas.microsoft.com/office/drawing/2014/main" val="1413598917"/>
                    </a:ext>
                  </a:extLst>
                </a:gridCol>
                <a:gridCol w="1899117">
                  <a:extLst>
                    <a:ext uri="{9D8B030D-6E8A-4147-A177-3AD203B41FA5}">
                      <a16:colId xmlns:a16="http://schemas.microsoft.com/office/drawing/2014/main" val="1270635655"/>
                    </a:ext>
                  </a:extLst>
                </a:gridCol>
                <a:gridCol w="1613093">
                  <a:extLst>
                    <a:ext uri="{9D8B030D-6E8A-4147-A177-3AD203B41FA5}">
                      <a16:colId xmlns:a16="http://schemas.microsoft.com/office/drawing/2014/main" val="3181892237"/>
                    </a:ext>
                  </a:extLst>
                </a:gridCol>
              </a:tblGrid>
              <a:tr h="0">
                <a:tc>
                  <a:txBody>
                    <a:bodyPr/>
                    <a:lstStyle/>
                    <a:p>
                      <a:endParaRPr lang="pt-BR" sz="1200">
                        <a:effectLst/>
                        <a:latin typeface="Calibri" panose="020F0502020204030204" pitchFamily="34" charset="0"/>
                        <a:cs typeface="Times New Roman" panose="02020603050405020304" pitchFamily="18" charset="0"/>
                      </a:endParaRPr>
                    </a:p>
                  </a:txBody>
                  <a:tcPr marL="76200" marR="76200" marT="47625" marB="47625" anchor="ctr"/>
                </a:tc>
                <a:tc>
                  <a:txBody>
                    <a:bodyPr/>
                    <a:lstStyle/>
                    <a:p>
                      <a:pPr algn="ctr"/>
                      <a:r>
                        <a:rPr lang="pt-BR" sz="1150">
                          <a:effectLst/>
                        </a:rPr>
                        <a:t>Domínio (m)</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ctr"/>
                      <a:r>
                        <a:rPr lang="pt-BR" sz="1150" dirty="0">
                          <a:effectLst/>
                        </a:rPr>
                        <a:t>Leito Carroçável (m)</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ctr"/>
                      <a:r>
                        <a:rPr lang="pt-BR" sz="1150">
                          <a:effectLst/>
                        </a:rPr>
                        <a:t>Canteiro Central (m)</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ctr"/>
                      <a:r>
                        <a:rPr lang="pt-BR" sz="1150">
                          <a:effectLst/>
                        </a:rPr>
                        <a:t>Passeio (m) (2)</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ctr"/>
                      <a:r>
                        <a:rPr lang="pt-BR" sz="1150">
                          <a:effectLst/>
                        </a:rPr>
                        <a:t>Declividade Longitudinal Máxima (%)</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ctr"/>
                      <a:r>
                        <a:rPr lang="pt-BR" sz="1150">
                          <a:effectLst/>
                        </a:rPr>
                        <a:t>Raios de concordância(m)</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ctr"/>
                      <a:r>
                        <a:rPr lang="pt-BR" sz="1150">
                          <a:effectLst/>
                        </a:rPr>
                        <a:t>Cicloviário(m)</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extLst>
                  <a:ext uri="{0D108BD9-81ED-4DB2-BD59-A6C34878D82A}">
                    <a16:rowId xmlns:a16="http://schemas.microsoft.com/office/drawing/2014/main" val="2584268653"/>
                  </a:ext>
                </a:extLst>
              </a:tr>
              <a:tr h="0">
                <a:tc>
                  <a:txBody>
                    <a:bodyPr/>
                    <a:lstStyle/>
                    <a:p>
                      <a:pPr algn="just"/>
                      <a:r>
                        <a:rPr lang="pt-BR" sz="1150">
                          <a:effectLst/>
                        </a:rPr>
                        <a:t>Trânsito Rápido</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endParaRPr lang="pt-BR" sz="1200">
                        <a:effectLst/>
                        <a:latin typeface="Calibri" panose="020F0502020204030204" pitchFamily="34" charset="0"/>
                        <a:cs typeface="Times New Roman" panose="02020603050405020304" pitchFamily="18" charset="0"/>
                      </a:endParaRPr>
                    </a:p>
                  </a:txBody>
                  <a:tcPr marL="76200" marR="76200" marT="47625" marB="47625" anchor="ctr"/>
                </a:tc>
                <a:tc>
                  <a:txBody>
                    <a:bodyPr/>
                    <a:lstStyle/>
                    <a:p>
                      <a:endParaRPr lang="pt-BR" sz="1200">
                        <a:effectLst/>
                        <a:latin typeface="Calibri" panose="020F0502020204030204" pitchFamily="34" charset="0"/>
                        <a:cs typeface="Times New Roman" panose="02020603050405020304" pitchFamily="18" charset="0"/>
                      </a:endParaRPr>
                    </a:p>
                  </a:txBody>
                  <a:tcPr marL="76200" marR="76200" marT="47625" marB="47625" anchor="ctr"/>
                </a:tc>
                <a:tc>
                  <a:txBody>
                    <a:bodyPr/>
                    <a:lstStyle/>
                    <a:p>
                      <a:endParaRPr lang="pt-BR" sz="1200">
                        <a:effectLst/>
                        <a:latin typeface="Calibri" panose="020F0502020204030204" pitchFamily="34" charset="0"/>
                        <a:cs typeface="Times New Roman" panose="02020603050405020304" pitchFamily="18" charset="0"/>
                      </a:endParaRPr>
                    </a:p>
                  </a:txBody>
                  <a:tcPr marL="76200" marR="76200" marT="47625" marB="47625" anchor="ctr"/>
                </a:tc>
                <a:tc>
                  <a:txBody>
                    <a:bodyPr/>
                    <a:lstStyle/>
                    <a:p>
                      <a:endParaRPr lang="pt-BR" sz="1200">
                        <a:effectLst/>
                        <a:latin typeface="Calibri" panose="020F0502020204030204" pitchFamily="34" charset="0"/>
                        <a:cs typeface="Times New Roman" panose="02020603050405020304" pitchFamily="18" charset="0"/>
                      </a:endParaRPr>
                    </a:p>
                  </a:txBody>
                  <a:tcPr marL="76200" marR="76200" marT="47625" marB="47625" anchor="ctr"/>
                </a:tc>
                <a:tc>
                  <a:txBody>
                    <a:bodyPr/>
                    <a:lstStyle/>
                    <a:p>
                      <a:endParaRPr lang="pt-BR" sz="1200">
                        <a:effectLst/>
                        <a:latin typeface="Calibri" panose="020F0502020204030204" pitchFamily="34" charset="0"/>
                        <a:cs typeface="Times New Roman" panose="02020603050405020304" pitchFamily="18" charset="0"/>
                      </a:endParaRPr>
                    </a:p>
                  </a:txBody>
                  <a:tcPr marL="76200" marR="76200" marT="47625" marB="47625" anchor="ctr"/>
                </a:tc>
                <a:tc>
                  <a:txBody>
                    <a:bodyPr/>
                    <a:lstStyle/>
                    <a:p>
                      <a:endParaRPr lang="pt-BR" sz="1200">
                        <a:effectLst/>
                        <a:latin typeface="Calibri" panose="020F0502020204030204" pitchFamily="34" charset="0"/>
                        <a:cs typeface="Times New Roman" panose="02020603050405020304" pitchFamily="18" charset="0"/>
                      </a:endParaRPr>
                    </a:p>
                  </a:txBody>
                  <a:tcPr marL="76200" marR="76200" marT="47625" marB="47625" anchor="ctr"/>
                </a:tc>
                <a:tc>
                  <a:txBody>
                    <a:bodyPr/>
                    <a:lstStyle/>
                    <a:p>
                      <a:endParaRPr lang="pt-BR" sz="1200">
                        <a:effectLst/>
                        <a:latin typeface="Calibri" panose="020F0502020204030204" pitchFamily="34" charset="0"/>
                        <a:cs typeface="Times New Roman" panose="02020603050405020304" pitchFamily="18" charset="0"/>
                      </a:endParaRPr>
                    </a:p>
                  </a:txBody>
                  <a:tcPr marL="76200" marR="76200" marT="47625" marB="47625" anchor="ctr"/>
                </a:tc>
                <a:extLst>
                  <a:ext uri="{0D108BD9-81ED-4DB2-BD59-A6C34878D82A}">
                    <a16:rowId xmlns:a16="http://schemas.microsoft.com/office/drawing/2014/main" val="3562690681"/>
                  </a:ext>
                </a:extLst>
              </a:tr>
              <a:tr h="0">
                <a:tc>
                  <a:txBody>
                    <a:bodyPr/>
                    <a:lstStyle/>
                    <a:p>
                      <a:pPr algn="just"/>
                      <a:r>
                        <a:rPr lang="pt-BR" sz="1150">
                          <a:effectLst/>
                        </a:rPr>
                        <a:t>Arterial</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just"/>
                      <a:r>
                        <a:rPr lang="pt-BR" sz="1150">
                          <a:effectLst/>
                        </a:rPr>
                        <a:t>32,00 (1)</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just"/>
                      <a:r>
                        <a:rPr lang="pt-BR" sz="1150">
                          <a:effectLst/>
                        </a:rPr>
                        <a:t>10,00 </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just"/>
                      <a:r>
                        <a:rPr lang="pt-BR" sz="1150">
                          <a:effectLst/>
                        </a:rPr>
                        <a:t>6,00 </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just"/>
                      <a:r>
                        <a:rPr lang="pt-BR" sz="1150">
                          <a:effectLst/>
                        </a:rPr>
                        <a:t>3,00</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just"/>
                      <a:r>
                        <a:rPr lang="pt-BR" sz="1150">
                          <a:effectLst/>
                        </a:rPr>
                        <a:t>8%</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just"/>
                      <a:r>
                        <a:rPr lang="pt-BR" sz="1150">
                          <a:effectLst/>
                        </a:rPr>
                        <a:t>9 m</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just"/>
                      <a:r>
                        <a:rPr lang="pt-BR" sz="1150">
                          <a:effectLst/>
                        </a:rPr>
                        <a:t>Ciclovia bidirecional</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extLst>
                  <a:ext uri="{0D108BD9-81ED-4DB2-BD59-A6C34878D82A}">
                    <a16:rowId xmlns:a16="http://schemas.microsoft.com/office/drawing/2014/main" val="2676044577"/>
                  </a:ext>
                </a:extLst>
              </a:tr>
              <a:tr h="0">
                <a:tc>
                  <a:txBody>
                    <a:bodyPr/>
                    <a:lstStyle/>
                    <a:p>
                      <a:pPr algn="just"/>
                      <a:r>
                        <a:rPr lang="pt-BR" sz="1150">
                          <a:effectLst/>
                        </a:rPr>
                        <a:t>Coletora</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just"/>
                      <a:r>
                        <a:rPr lang="pt-BR" sz="1150">
                          <a:effectLst/>
                        </a:rPr>
                        <a:t>16,00 (1)</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just"/>
                      <a:r>
                        <a:rPr lang="pt-BR" sz="1150">
                          <a:effectLst/>
                        </a:rPr>
                        <a:t>10,00 </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just"/>
                      <a:r>
                        <a:rPr lang="pt-BR" sz="1150">
                          <a:effectLst/>
                        </a:rPr>
                        <a:t>-</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just"/>
                      <a:r>
                        <a:rPr lang="pt-BR" sz="1150">
                          <a:effectLst/>
                        </a:rPr>
                        <a:t>3,00</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just"/>
                      <a:r>
                        <a:rPr lang="pt-BR" sz="1150">
                          <a:effectLst/>
                        </a:rPr>
                        <a:t>8%</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just"/>
                      <a:r>
                        <a:rPr lang="pt-BR" sz="1150">
                          <a:effectLst/>
                        </a:rPr>
                        <a:t>9 m</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just"/>
                      <a:r>
                        <a:rPr lang="pt-BR" sz="1150">
                          <a:effectLst/>
                        </a:rPr>
                        <a:t>Ciclovia ou ciclofaixa (opcional)</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extLst>
                  <a:ext uri="{0D108BD9-81ED-4DB2-BD59-A6C34878D82A}">
                    <a16:rowId xmlns:a16="http://schemas.microsoft.com/office/drawing/2014/main" val="2690115670"/>
                  </a:ext>
                </a:extLst>
              </a:tr>
              <a:tr h="0">
                <a:tc>
                  <a:txBody>
                    <a:bodyPr/>
                    <a:lstStyle/>
                    <a:p>
                      <a:pPr algn="just"/>
                      <a:r>
                        <a:rPr lang="pt-BR" sz="1150">
                          <a:effectLst/>
                        </a:rPr>
                        <a:t>Local</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just"/>
                      <a:r>
                        <a:rPr lang="pt-BR" sz="1150">
                          <a:effectLst/>
                        </a:rPr>
                        <a:t>14,00</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just"/>
                      <a:r>
                        <a:rPr lang="pt-BR" sz="1150">
                          <a:effectLst/>
                        </a:rPr>
                        <a:t>8,00</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just"/>
                      <a:r>
                        <a:rPr lang="pt-BR" sz="1150">
                          <a:effectLst/>
                        </a:rPr>
                        <a:t>-</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just"/>
                      <a:r>
                        <a:rPr lang="pt-BR" sz="1150">
                          <a:effectLst/>
                        </a:rPr>
                        <a:t>3,00  </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just"/>
                      <a:r>
                        <a:rPr lang="pt-BR" sz="1150">
                          <a:effectLst/>
                        </a:rPr>
                        <a:t>8%</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just"/>
                      <a:r>
                        <a:rPr lang="pt-BR" sz="1150">
                          <a:effectLst/>
                        </a:rPr>
                        <a:t>9 m</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endParaRPr lang="pt-BR" sz="1200">
                        <a:effectLst/>
                        <a:latin typeface="Calibri" panose="020F0502020204030204" pitchFamily="34" charset="0"/>
                        <a:cs typeface="Times New Roman" panose="02020603050405020304" pitchFamily="18" charset="0"/>
                      </a:endParaRPr>
                    </a:p>
                  </a:txBody>
                  <a:tcPr marL="76200" marR="76200" marT="47625" marB="47625" anchor="ctr"/>
                </a:tc>
                <a:extLst>
                  <a:ext uri="{0D108BD9-81ED-4DB2-BD59-A6C34878D82A}">
                    <a16:rowId xmlns:a16="http://schemas.microsoft.com/office/drawing/2014/main" val="2669518825"/>
                  </a:ext>
                </a:extLst>
              </a:tr>
              <a:tr h="0">
                <a:tc>
                  <a:txBody>
                    <a:bodyPr/>
                    <a:lstStyle/>
                    <a:p>
                      <a:pPr algn="just"/>
                      <a:r>
                        <a:rPr lang="pt-BR" sz="1150">
                          <a:effectLst/>
                        </a:rPr>
                        <a:t>Vielas</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endParaRPr lang="pt-BR" sz="1200">
                        <a:effectLst/>
                        <a:latin typeface="Calibri" panose="020F0502020204030204" pitchFamily="34" charset="0"/>
                        <a:cs typeface="Times New Roman" panose="02020603050405020304" pitchFamily="18" charset="0"/>
                      </a:endParaRPr>
                    </a:p>
                  </a:txBody>
                  <a:tcPr marL="76200" marR="76200" marT="47625" marB="47625" anchor="ctr"/>
                </a:tc>
                <a:tc>
                  <a:txBody>
                    <a:bodyPr/>
                    <a:lstStyle/>
                    <a:p>
                      <a:endParaRPr lang="pt-BR" sz="1200">
                        <a:effectLst/>
                        <a:latin typeface="Calibri" panose="020F0502020204030204" pitchFamily="34" charset="0"/>
                        <a:cs typeface="Times New Roman" panose="02020603050405020304" pitchFamily="18" charset="0"/>
                      </a:endParaRPr>
                    </a:p>
                  </a:txBody>
                  <a:tcPr marL="76200" marR="76200" marT="47625" marB="47625" anchor="ctr"/>
                </a:tc>
                <a:tc>
                  <a:txBody>
                    <a:bodyPr/>
                    <a:lstStyle/>
                    <a:p>
                      <a:endParaRPr lang="pt-BR" sz="1200">
                        <a:effectLst/>
                        <a:latin typeface="Calibri" panose="020F0502020204030204" pitchFamily="34" charset="0"/>
                        <a:cs typeface="Times New Roman" panose="02020603050405020304" pitchFamily="18" charset="0"/>
                      </a:endParaRPr>
                    </a:p>
                  </a:txBody>
                  <a:tcPr marL="76200" marR="76200" marT="47625" marB="47625" anchor="ctr"/>
                </a:tc>
                <a:tc>
                  <a:txBody>
                    <a:bodyPr/>
                    <a:lstStyle/>
                    <a:p>
                      <a:endParaRPr lang="pt-BR" sz="1200">
                        <a:effectLst/>
                        <a:latin typeface="Calibri" panose="020F0502020204030204" pitchFamily="34" charset="0"/>
                        <a:cs typeface="Times New Roman" panose="02020603050405020304" pitchFamily="18" charset="0"/>
                      </a:endParaRPr>
                    </a:p>
                  </a:txBody>
                  <a:tcPr marL="76200" marR="76200" marT="47625" marB="47625" anchor="ctr"/>
                </a:tc>
                <a:tc>
                  <a:txBody>
                    <a:bodyPr/>
                    <a:lstStyle/>
                    <a:p>
                      <a:pPr algn="just"/>
                      <a:r>
                        <a:rPr lang="pt-BR" sz="1150">
                          <a:effectLst/>
                        </a:rPr>
                        <a:t>8%</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endParaRPr lang="pt-BR" sz="1200">
                        <a:effectLst/>
                        <a:latin typeface="Calibri" panose="020F0502020204030204" pitchFamily="34" charset="0"/>
                        <a:cs typeface="Times New Roman" panose="02020603050405020304" pitchFamily="18" charset="0"/>
                      </a:endParaRPr>
                    </a:p>
                  </a:txBody>
                  <a:tcPr marL="76200" marR="76200" marT="47625" marB="47625" anchor="ctr"/>
                </a:tc>
                <a:tc>
                  <a:txBody>
                    <a:bodyPr/>
                    <a:lstStyle/>
                    <a:p>
                      <a:endParaRPr lang="pt-BR" sz="1200" dirty="0">
                        <a:effectLst/>
                        <a:latin typeface="Calibri" panose="020F0502020204030204" pitchFamily="34" charset="0"/>
                        <a:cs typeface="Times New Roman" panose="02020603050405020304" pitchFamily="18" charset="0"/>
                      </a:endParaRPr>
                    </a:p>
                  </a:txBody>
                  <a:tcPr marL="76200" marR="76200" marT="47625" marB="47625" anchor="ctr"/>
                </a:tc>
                <a:extLst>
                  <a:ext uri="{0D108BD9-81ED-4DB2-BD59-A6C34878D82A}">
                    <a16:rowId xmlns:a16="http://schemas.microsoft.com/office/drawing/2014/main" val="1745851112"/>
                  </a:ext>
                </a:extLst>
              </a:tr>
            </a:tbl>
          </a:graphicData>
        </a:graphic>
      </p:graphicFrame>
      <p:sp>
        <p:nvSpPr>
          <p:cNvPr id="3" name="Rectangle 1">
            <a:extLst>
              <a:ext uri="{FF2B5EF4-FFF2-40B4-BE49-F238E27FC236}">
                <a16:creationId xmlns:a16="http://schemas.microsoft.com/office/drawing/2014/main" id="{E1AD1098-8D4F-FFF1-8BEA-E99C91207837}"/>
              </a:ext>
            </a:extLst>
          </p:cNvPr>
          <p:cNvSpPr>
            <a:spLocks noChangeArrowheads="1"/>
          </p:cNvSpPr>
          <p:nvPr/>
        </p:nvSpPr>
        <p:spPr bwMode="auto">
          <a:xfrm>
            <a:off x="203489" y="4425136"/>
            <a:ext cx="1058487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b="1"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rPr>
              <a:t>NOTA – Tabela atual do Plano Diretor:</a:t>
            </a:r>
            <a:endParaRPr kumimoji="0" lang="pt-BR" altLang="pt-BR"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tabLst/>
            </a:pPr>
            <a:endParaRPr kumimoji="0" lang="pt-BR" altLang="pt-BR"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pt-BR" altLang="pt-BR" b="0" i="0" u="none" strike="noStrike" cap="none" normalizeH="0" baseline="0" dirty="0" err="1">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Art</a:t>
            </a:r>
            <a:r>
              <a:rPr kumimoji="0" lang="pt-BR" altLang="pt-BR"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 18) Os raios de concordância poderão ser reduzidos junto as vias locais e coletoras, a partir de estudo espec</a:t>
            </a:r>
            <a:r>
              <a:rPr kumimoji="0" lang="pt-BR" altLang="pt-BR" b="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Arial" panose="020B0604020202020204" pitchFamily="34" charset="0"/>
              </a:rPr>
              <a:t>í</a:t>
            </a:r>
            <a:r>
              <a:rPr kumimoji="0" lang="pt-BR" altLang="pt-BR"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fico que demonstre sua viabilidade, podendo nestes casos:</a:t>
            </a:r>
            <a:endParaRPr kumimoji="0" lang="pt-BR" altLang="pt-BR" b="0" i="0" u="none" strike="noStrike" cap="none" normalizeH="0" baseline="0" dirty="0">
              <a:ln>
                <a:noFill/>
              </a:ln>
              <a:solidFill>
                <a:schemeClr val="tx1"/>
              </a:solidFill>
              <a:effectLst/>
            </a:endParaRPr>
          </a:p>
          <a:p>
            <a:pPr marL="457200" marR="0" lvl="1" indent="0" algn="just" defTabSz="914400" rtl="0" eaLnBrk="0" fontAlgn="base" latinLnBrk="0" hangingPunct="0">
              <a:lnSpc>
                <a:spcPct val="100000"/>
              </a:lnSpc>
              <a:spcBef>
                <a:spcPct val="0"/>
              </a:spcBef>
              <a:spcAft>
                <a:spcPct val="0"/>
              </a:spcAft>
              <a:buClrTx/>
              <a:buSzPct val="100000"/>
              <a:buFontTx/>
              <a:buAutoNum type="arabicParenR"/>
              <a:tabLst/>
            </a:pPr>
            <a:r>
              <a:rPr kumimoji="0" lang="pt-BR" altLang="pt-BR"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Adotar o raio de 6 metros entre vias locais, contabilizados a partir da guia;</a:t>
            </a:r>
            <a:endParaRPr kumimoji="0" lang="pt-BR" altLang="pt-BR" b="0" i="0" u="none" strike="noStrike" cap="none" normalizeH="0" baseline="0" dirty="0">
              <a:ln>
                <a:noFill/>
              </a:ln>
              <a:solidFill>
                <a:schemeClr val="tx1"/>
              </a:solidFill>
              <a:effectLst/>
            </a:endParaRPr>
          </a:p>
          <a:p>
            <a:pPr marL="457200" marR="0" lvl="1" indent="0" algn="just" defTabSz="914400" rtl="0" eaLnBrk="0" fontAlgn="base" latinLnBrk="0" hangingPunct="0">
              <a:lnSpc>
                <a:spcPct val="100000"/>
              </a:lnSpc>
              <a:spcBef>
                <a:spcPct val="0"/>
              </a:spcBef>
              <a:spcAft>
                <a:spcPct val="0"/>
              </a:spcAft>
              <a:buClrTx/>
              <a:buSzPct val="100000"/>
              <a:buFontTx/>
              <a:buAutoNum type="arabicParenR"/>
              <a:tabLst/>
            </a:pPr>
            <a:r>
              <a:rPr kumimoji="0" lang="pt-BR" altLang="pt-BR"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Adotar o raio de 7 metros entre vias locais e coletoras, contabilizados a partir da guia;</a:t>
            </a:r>
            <a:endParaRPr kumimoji="0" lang="pt-BR" altLang="pt-BR"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42700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034A6-F0CF-73AC-A512-F195D22B66C4}"/>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D2EEA1DD-1CC0-6FE8-79F9-5E3E0E138D49}"/>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171833D9-F845-7D47-CCE5-724BE9893289}"/>
              </a:ext>
            </a:extLst>
          </p:cNvPr>
          <p:cNvSpPr/>
          <p:nvPr/>
        </p:nvSpPr>
        <p:spPr>
          <a:xfrm>
            <a:off x="370113" y="800417"/>
            <a:ext cx="10551887" cy="5875839"/>
          </a:xfrm>
          <a:prstGeom prst="rect">
            <a:avLst/>
          </a:prstGeom>
        </p:spPr>
        <p:txBody>
          <a:bodyPr wrap="square">
            <a:spAutoFit/>
          </a:bodyPr>
          <a:lstStyle/>
          <a:p>
            <a:pPr lvl="0" algn="just">
              <a:lnSpc>
                <a:spcPct val="150000"/>
              </a:lnSpc>
              <a:buSzPts val="1000"/>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19) Todos os lotes localizados junto aos raios de esquina deverão ser conformados a partir de retas, sem que ocorra o estreitamento da calçada, a ser denominado de chanfro;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O chanfro deverá interligar os pontos de início e fim de curva, em segmento único, a partir do limite do lote;</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No caso de esquinas ou acessos cujos raios sejam superiores a 15 metros, poderão ser aceitos mais de um segmento de reta;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 curva cujos pontos inicial e final que dará origem ao chanfro deverá ser conformada a partir de arco equidistante ao raio da esquina, a partir da largura total do passeio;</a:t>
            </a:r>
          </a:p>
          <a:p>
            <a:pPr lvl="1" algn="just">
              <a:lnSpc>
                <a:spcPct val="150000"/>
              </a:lnSpc>
            </a:pPr>
            <a:endPar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buSzPts val="1000"/>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20) Nenhum loteamento poderá ser acessado por via sem infraestrutura, privada ou irregular, cuja capacidade de volume de tráfego seja insuficiente para o atendimento a demanda do empreendimento, cabendo o </a:t>
            </a: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ônus das obras eventualmente necessárias para a construção, regularização ou alargamento da referida via de acesso recairá sobre o empreendedor.</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t-BR" sz="1400" dirty="0">
                <a:solidFill>
                  <a:srgbClr val="333333"/>
                </a:solidFill>
                <a:effectLst/>
                <a:latin typeface="Arial" panose="020B0604020202020204" pitchFamily="34" charset="0"/>
                <a:ea typeface="Times New Roman" panose="02020603050405020304" pitchFamily="18" charset="0"/>
              </a:rPr>
              <a:t> </a:t>
            </a:r>
            <a:endParaRPr lang="pt-BR" sz="1400" dirty="0">
              <a:effectLst/>
              <a:latin typeface="Times New Roman" panose="02020603050405020304" pitchFamily="18" charset="0"/>
              <a:ea typeface="Times New Roman" panose="02020603050405020304" pitchFamily="18" charset="0"/>
            </a:endParaRPr>
          </a:p>
          <a:p>
            <a:pPr lvl="0" algn="just">
              <a:lnSpc>
                <a:spcPct val="150000"/>
              </a:lnSpc>
              <a:buSzPts val="1000"/>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21) Nenh</a:t>
            </a:r>
            <a:r>
              <a:rPr lang="pt-BR"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uma quadra </a:t>
            </a:r>
            <a:r>
              <a:rPr lang="pt-B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poderá ter mais do que 200,00m (duzentos metros) de comprimento por 100 m (cem metros) de largura, medidos a partir do alinhamento dos passeios;</a:t>
            </a:r>
            <a:endParaRPr lang="pt-BR" sz="14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SzPts val="1000"/>
            </a:pPr>
            <a:endPar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SzPts val="1000"/>
            </a:pPr>
            <a:r>
              <a:rPr lang="pt-BR"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22) </a:t>
            </a:r>
            <a:r>
              <a:rPr lang="pt-B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Não serão permitidas vias de circulação de pedestres em loteamentos abertos, salvo se destinados exclusivamente a passagem de infraestrutura e não havendo outra opção locacional;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m 5">
            <a:extLst>
              <a:ext uri="{FF2B5EF4-FFF2-40B4-BE49-F238E27FC236}">
                <a16:creationId xmlns:a16="http://schemas.microsoft.com/office/drawing/2014/main" id="{BF57D4A5-EC71-8927-C759-726A4E7A3D34}"/>
              </a:ext>
            </a:extLst>
          </p:cNvPr>
          <p:cNvPicPr>
            <a:picLocks noChangeAspect="1"/>
          </p:cNvPicPr>
          <p:nvPr/>
        </p:nvPicPr>
        <p:blipFill>
          <a:blip r:embed="rId3"/>
          <a:stretch>
            <a:fillRect/>
          </a:stretch>
        </p:blipFill>
        <p:spPr>
          <a:xfrm>
            <a:off x="7741273" y="6209268"/>
            <a:ext cx="4450727" cy="648732"/>
          </a:xfrm>
          <a:prstGeom prst="rect">
            <a:avLst/>
          </a:prstGeom>
        </p:spPr>
      </p:pic>
    </p:spTree>
    <p:extLst>
      <p:ext uri="{BB962C8B-B14F-4D97-AF65-F5344CB8AC3E}">
        <p14:creationId xmlns:p14="http://schemas.microsoft.com/office/powerpoint/2010/main" val="2194386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9C8DF-1CC9-5048-5E12-C2A4DD63E703}"/>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A80F0F1D-2D02-B1A8-B62C-F70FEB024D95}"/>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E4DAFD6E-4EA6-4297-9AB6-5941AD7A3778}"/>
              </a:ext>
            </a:extLst>
          </p:cNvPr>
          <p:cNvSpPr/>
          <p:nvPr/>
        </p:nvSpPr>
        <p:spPr>
          <a:xfrm>
            <a:off x="527791" y="800417"/>
            <a:ext cx="10551887" cy="5546198"/>
          </a:xfrm>
          <a:prstGeom prst="rect">
            <a:avLst/>
          </a:prstGeom>
        </p:spPr>
        <p:txBody>
          <a:bodyPr wrap="square">
            <a:spAutoFit/>
          </a:bodyPr>
          <a:lstStyle/>
          <a:p>
            <a:pPr lvl="0" algn="just">
              <a:lnSpc>
                <a:spcPct val="150000"/>
              </a:lnSpc>
              <a:buSzPts val="1000"/>
            </a:pPr>
            <a:r>
              <a:rPr lang="pt-B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23) Admite-se quadras de comprimento de até 350 metros quando:</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457200"/>
            <a:r>
              <a:rPr lang="pt-BR"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50000"/>
              </a:lnSpc>
              <a:buFont typeface="+mj-lt"/>
              <a:buAutoNum type="alphaLcParenR"/>
            </a:pPr>
            <a:r>
              <a:rPr lang="pt-BR"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Localizarem em trechos limítrofes a áreas não parceláveis;</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Não impedirem diretrizes viárias, ou constituírem-se de barreiras entre bairros, equipamentos urbanos ou pontos de interesse público; </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Localizarem-se nas Zonas Industriais ou desenvolvimento logístico;</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Tratar-se de loteamentos de Chácaras;</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Destinar-se ao uso Especial ou Institucional;</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r>
              <a:rPr lang="pt-BR"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buSzPts val="1000"/>
            </a:pPr>
            <a:r>
              <a:rPr lang="pt-BR"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24) Nenhum lote urbano poderá: </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457200"/>
            <a:r>
              <a:rPr lang="pt-BR"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ter área menor do que o estabelecido para a zona em que se situe, conforme Plano Diretor Vigente;</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ter testada inferior a 10 metros;</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ter testada inferior a 12 metros quando em esquina;</a:t>
            </a:r>
            <a:r>
              <a:rPr lang="pt-BR"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distar mais de 700m (quinhentos metros) de uma via principal, medida essa distância ao longo do eixo da via que lhe dá acesso;</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ter frente para via de circulação de veículos de largura inferior a largura mínima estabelecida em Lei;</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localizar-se de fundos para áreas de preservação permanente e áreas verdes;</a:t>
            </a:r>
            <a:endParaRPr lang="pt-BR"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Imagem 5">
            <a:extLst>
              <a:ext uri="{FF2B5EF4-FFF2-40B4-BE49-F238E27FC236}">
                <a16:creationId xmlns:a16="http://schemas.microsoft.com/office/drawing/2014/main" id="{470C0266-25F4-D302-E7BC-E56AC8FED90D}"/>
              </a:ext>
            </a:extLst>
          </p:cNvPr>
          <p:cNvPicPr>
            <a:picLocks noChangeAspect="1"/>
          </p:cNvPicPr>
          <p:nvPr/>
        </p:nvPicPr>
        <p:blipFill>
          <a:blip r:embed="rId3"/>
          <a:stretch>
            <a:fillRect/>
          </a:stretch>
        </p:blipFill>
        <p:spPr>
          <a:xfrm>
            <a:off x="7741273" y="6209268"/>
            <a:ext cx="4450727" cy="648732"/>
          </a:xfrm>
          <a:prstGeom prst="rect">
            <a:avLst/>
          </a:prstGeom>
        </p:spPr>
      </p:pic>
    </p:spTree>
    <p:extLst>
      <p:ext uri="{BB962C8B-B14F-4D97-AF65-F5344CB8AC3E}">
        <p14:creationId xmlns:p14="http://schemas.microsoft.com/office/powerpoint/2010/main" val="694004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64042-9B3F-A6FF-FB0E-568592A76880}"/>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CCF546AE-B9CF-1E4D-78B9-9CE1C6D42163}"/>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377665C7-9F89-1D32-4675-2D2FBA100ACE}"/>
              </a:ext>
            </a:extLst>
          </p:cNvPr>
          <p:cNvSpPr/>
          <p:nvPr/>
        </p:nvSpPr>
        <p:spPr>
          <a:xfrm>
            <a:off x="527791" y="1100454"/>
            <a:ext cx="10551887" cy="1991379"/>
          </a:xfrm>
          <a:prstGeom prst="rect">
            <a:avLst/>
          </a:prstGeom>
        </p:spPr>
        <p:txBody>
          <a:bodyPr wrap="square">
            <a:spAutoFit/>
          </a:bodyPr>
          <a:lstStyle/>
          <a:p>
            <a:pPr lvl="0" algn="just">
              <a:lnSpc>
                <a:spcPct val="150000"/>
              </a:lnSpc>
              <a:buSzPts val="1000"/>
            </a:pPr>
            <a:r>
              <a:rPr lang="pt-B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25) </a:t>
            </a:r>
            <a:r>
              <a:rPr lang="pt-BR"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Ao longo das águas correntes, canalizadas ou não, das dormentes e das faixas de domínio público das rodovias, ferrovias e dutos, será obrigatória a reserva de faixa "</a:t>
            </a:r>
            <a:r>
              <a:rPr lang="pt-BR" sz="1400" i="1" dirty="0">
                <a:solidFill>
                  <a:srgbClr val="333333"/>
                </a:solidFill>
                <a:effectLst/>
                <a:latin typeface="Arial" panose="020B0604020202020204" pitchFamily="34" charset="0"/>
                <a:ea typeface="Calibri" panose="020F0502020204030204" pitchFamily="34" charset="0"/>
                <a:cs typeface="Arial" panose="020B0604020202020204" pitchFamily="34" charset="0"/>
              </a:rPr>
              <a:t>non </a:t>
            </a:r>
            <a:r>
              <a:rPr lang="pt-BR" sz="1400" i="1"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aedificandi</a:t>
            </a:r>
            <a:r>
              <a:rPr lang="pt-BR" sz="1400" i="1" dirty="0">
                <a:solidFill>
                  <a:srgbClr val="333333"/>
                </a:solidFill>
                <a:effectLst/>
                <a:latin typeface="Arial" panose="020B0604020202020204" pitchFamily="34" charset="0"/>
                <a:ea typeface="Calibri" panose="020F0502020204030204" pitchFamily="34" charset="0"/>
                <a:cs typeface="Arial" panose="020B0604020202020204" pitchFamily="34" charset="0"/>
              </a:rPr>
              <a:t>"</a:t>
            </a:r>
            <a:r>
              <a:rPr lang="pt-BR"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 de 15m (quinze me­tros) de cada lado de suas margens e dos limites da faixa de domínio, salvo quando houver legislação ou norma expedida pelo devido órgão regulamentador em que se estabeleça medida diferente;</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A faixa "non </a:t>
            </a:r>
            <a:r>
              <a:rPr lang="pt-BR" sz="14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aedificandi</a:t>
            </a:r>
            <a:r>
              <a:rPr lang="pt-BR"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 referida no caput deste artigo poderá ser destinada para sistema viário ou áreas verdes.</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50000"/>
              </a:lnSpc>
              <a:buFont typeface="+mj-lt"/>
              <a:buAutoNum type="alphaLcParenR"/>
            </a:pPr>
            <a:endParaRPr lang="pt-BR"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Imagem 5">
            <a:extLst>
              <a:ext uri="{FF2B5EF4-FFF2-40B4-BE49-F238E27FC236}">
                <a16:creationId xmlns:a16="http://schemas.microsoft.com/office/drawing/2014/main" id="{04BF70FA-F809-3113-B91A-EE35F2A48DF4}"/>
              </a:ext>
            </a:extLst>
          </p:cNvPr>
          <p:cNvPicPr>
            <a:picLocks noChangeAspect="1"/>
          </p:cNvPicPr>
          <p:nvPr/>
        </p:nvPicPr>
        <p:blipFill>
          <a:blip r:embed="rId3"/>
          <a:stretch>
            <a:fillRect/>
          </a:stretch>
        </p:blipFill>
        <p:spPr>
          <a:xfrm>
            <a:off x="7741273" y="6209268"/>
            <a:ext cx="4450727" cy="648732"/>
          </a:xfrm>
          <a:prstGeom prst="rect">
            <a:avLst/>
          </a:prstGeom>
        </p:spPr>
      </p:pic>
    </p:spTree>
    <p:extLst>
      <p:ext uri="{BB962C8B-B14F-4D97-AF65-F5344CB8AC3E}">
        <p14:creationId xmlns:p14="http://schemas.microsoft.com/office/powerpoint/2010/main" val="1911604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B730C-FE8C-1631-C623-849EF8ACF0FA}"/>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F77B4E55-EBB1-194C-9D18-E5FFCEE71FF6}"/>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0AE7068D-DEC2-8EEC-6EEA-C186A0B71B4A}"/>
              </a:ext>
            </a:extLst>
          </p:cNvPr>
          <p:cNvSpPr/>
          <p:nvPr/>
        </p:nvSpPr>
        <p:spPr>
          <a:xfrm>
            <a:off x="539666" y="252442"/>
            <a:ext cx="10551887" cy="9441559"/>
          </a:xfrm>
          <a:prstGeom prst="rect">
            <a:avLst/>
          </a:prstGeom>
        </p:spPr>
        <p:txBody>
          <a:bodyPr wrap="square">
            <a:spAutoFit/>
          </a:bodyPr>
          <a:lstStyle/>
          <a:p>
            <a:pPr algn="just"/>
            <a:r>
              <a:rPr lang="pt-BR" sz="1400" b="1" kern="0" dirty="0">
                <a:solidFill>
                  <a:srgbClr val="000000"/>
                </a:solidFill>
                <a:effectLst/>
                <a:latin typeface="Arial" panose="020B0604020202020204" pitchFamily="34" charset="0"/>
                <a:ea typeface="Arial" panose="020B0604020202020204" pitchFamily="34" charset="0"/>
                <a:cs typeface="Arial" panose="020B0604020202020204" pitchFamily="34" charset="0"/>
              </a:rPr>
              <a:t>CAPÍTULO III –DAS DIRETRIZES ESPECIFICAS PARA O PARCELAMENTO DO SOLO</a:t>
            </a:r>
            <a:endParaRPr lang="pt-BR" sz="1400" b="1" kern="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algn="just"/>
            <a:r>
              <a:rPr lang="pt-BR" sz="1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Seção II - DO LOTEAMENTO DE ACESSO CONTROLADO</a:t>
            </a:r>
          </a:p>
          <a:p>
            <a:pPr algn="just"/>
            <a:endParaRPr lang="pt-BR" sz="14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endParaRPr lang="pt-BR" sz="14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0">
              <a:lnSpc>
                <a:spcPct val="150000"/>
              </a:lnSpc>
              <a:buSzPts val="1000"/>
            </a:pPr>
            <a:r>
              <a:rPr lang="pt-BR" sz="14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Art</a:t>
            </a: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26) O loteamento de acesso controlado deverá ter sua diretriz solicitada especificamente nesta modalidade, não se admitindo para os loteamentos cujas diretrizes sejam expedidas após a presente lei, o seu fechamento;</a:t>
            </a:r>
          </a:p>
          <a:p>
            <a:pPr lvl="0">
              <a:lnSpc>
                <a:spcPct val="150000"/>
              </a:lnSpc>
              <a:buSzPts val="1000"/>
            </a:pP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buSzPts val="1000"/>
            </a:pPr>
            <a:r>
              <a:rPr lang="pt-BR" sz="14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Art</a:t>
            </a: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27) O loteamento de acesso controlado submete-se aos mesmos requisitos urbanísticos do loteamento, exceto por:</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Deverá respeitar o limite de área a ser fechada de 700 por 700 metros;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Obrigatoriedade de obtenção de termo de controle de acesso e constituição de associação de moradores;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Deverá definir o percentual de áreas públicas a se manterem dentro do perímetro de fechamento, de modo que as áreas institucionais deverão estar totalmente fora do fechamento, e as áreas livres de uso público com pelo menos 50% fora do fechamento;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Deverá 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presentar projetos específicos dos pontos de controle de acesso e do fechamento;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Deverá possuir 50% (cinquenta por cento) da testada voltada para as vias públicas dotados de grade ou elemento que proporcione permeabilidade visual.</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SzPts val="1000"/>
            </a:pPr>
            <a:endPar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Bef>
                <a:spcPts val="2000"/>
              </a:spcBef>
              <a:spcAft>
                <a:spcPts val="600"/>
              </a:spcAft>
            </a:pPr>
            <a:endParaRPr lang="pt-BR" sz="1400" b="1" kern="0" dirty="0">
              <a:solidFill>
                <a:srgbClr val="000000"/>
              </a:solidFill>
              <a:effectLst/>
              <a:latin typeface="Arial" panose="020B0604020202020204" pitchFamily="34" charset="0"/>
              <a:ea typeface="Arial" panose="020B0604020202020204" pitchFamily="34" charset="0"/>
            </a:endParaRPr>
          </a:p>
          <a:p>
            <a:pPr algn="ctr">
              <a:lnSpc>
                <a:spcPct val="115000"/>
              </a:lnSpc>
              <a:spcBef>
                <a:spcPts val="2000"/>
              </a:spcBef>
              <a:spcAft>
                <a:spcPts val="600"/>
              </a:spcAft>
            </a:pPr>
            <a:endParaRPr lang="pt-BR" sz="1400" b="1" kern="0" dirty="0">
              <a:solidFill>
                <a:srgbClr val="000000"/>
              </a:solidFill>
              <a:effectLst/>
              <a:latin typeface="Arial" panose="020B0604020202020204" pitchFamily="34" charset="0"/>
              <a:ea typeface="Arial" panose="020B0604020202020204" pitchFamily="34" charset="0"/>
            </a:endParaRPr>
          </a:p>
          <a:p>
            <a:pPr marL="46038" lvl="1" algn="just"/>
            <a:endParaRPr lang="pt-BR"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6038" lvl="1" algn="just"/>
            <a:endParaRPr lang="pt-BR"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6038" lvl="1" algn="just"/>
            <a:endParaRPr lang="pt-BR" sz="1400" b="1" kern="0" dirty="0">
              <a:solidFill>
                <a:srgbClr val="000000"/>
              </a:solidFill>
              <a:effectLst/>
              <a:latin typeface="Arial" panose="020B0604020202020204" pitchFamily="34" charset="0"/>
              <a:ea typeface="Arial" panose="020B0604020202020204" pitchFamily="34" charset="0"/>
            </a:endParaRPr>
          </a:p>
          <a:p>
            <a:pPr marL="46038" lvl="1" algn="just"/>
            <a:endParaRPr lang="pt-BR" sz="1400" b="1" kern="0" dirty="0">
              <a:solidFill>
                <a:srgbClr val="000000"/>
              </a:solidFill>
              <a:effectLst/>
              <a:latin typeface="Arial" panose="020B0604020202020204" pitchFamily="34" charset="0"/>
              <a:ea typeface="Arial" panose="020B0604020202020204" pitchFamily="34" charset="0"/>
            </a:endParaRPr>
          </a:p>
          <a:p>
            <a:pPr lvl="1" algn="just"/>
            <a:endPar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400" b="1" kern="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gn="just"/>
            <a:endParaRPr lang="pt-BR" sz="1400" b="1" kern="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 </a:t>
            </a:r>
            <a:endParaRPr lang="pt-BR" sz="1400" dirty="0">
              <a:effectLst/>
              <a:latin typeface="Arial" panose="020B06040202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8B3355B4-BF4C-C605-3362-0FCF9DA83EDD}"/>
              </a:ext>
            </a:extLst>
          </p:cNvPr>
          <p:cNvPicPr>
            <a:picLocks noChangeAspect="1"/>
          </p:cNvPicPr>
          <p:nvPr/>
        </p:nvPicPr>
        <p:blipFill>
          <a:blip r:embed="rId3"/>
          <a:stretch>
            <a:fillRect/>
          </a:stretch>
        </p:blipFill>
        <p:spPr>
          <a:xfrm>
            <a:off x="7741273" y="6209268"/>
            <a:ext cx="4450727" cy="648732"/>
          </a:xfrm>
          <a:prstGeom prst="rect">
            <a:avLst/>
          </a:prstGeom>
        </p:spPr>
      </p:pic>
    </p:spTree>
    <p:extLst>
      <p:ext uri="{BB962C8B-B14F-4D97-AF65-F5344CB8AC3E}">
        <p14:creationId xmlns:p14="http://schemas.microsoft.com/office/powerpoint/2010/main" val="267398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descr="Diagrama&#10;&#10;Descrição gerada automaticamente">
            <a:extLst>
              <a:ext uri="{FF2B5EF4-FFF2-40B4-BE49-F238E27FC236}">
                <a16:creationId xmlns:a16="http://schemas.microsoft.com/office/drawing/2014/main" id="{932A2D9C-6AAF-2363-B938-0BFAE67F10E8}"/>
              </a:ext>
            </a:extLst>
          </p:cNvPr>
          <p:cNvPicPr>
            <a:picLocks noGrp="1" noChangeAspect="1"/>
          </p:cNvPicPr>
          <p:nvPr>
            <p:ph idx="1"/>
          </p:nvPr>
        </p:nvPicPr>
        <p:blipFill>
          <a:blip r:embed="rId2"/>
          <a:stretch>
            <a:fillRect/>
          </a:stretch>
        </p:blipFill>
        <p:spPr>
          <a:xfrm>
            <a:off x="2439479" y="16779"/>
            <a:ext cx="6824442" cy="6824442"/>
          </a:xfrm>
        </p:spPr>
      </p:pic>
    </p:spTree>
    <p:extLst>
      <p:ext uri="{BB962C8B-B14F-4D97-AF65-F5344CB8AC3E}">
        <p14:creationId xmlns:p14="http://schemas.microsoft.com/office/powerpoint/2010/main" val="3058417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BF063-FCA6-8B24-FEA2-60AA5F398350}"/>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9DDA972D-FAF0-CEE9-48FF-EBEBE8642BA9}"/>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60101DD9-5625-FD50-A203-07CF927D0176}"/>
              </a:ext>
            </a:extLst>
          </p:cNvPr>
          <p:cNvSpPr/>
          <p:nvPr/>
        </p:nvSpPr>
        <p:spPr>
          <a:xfrm>
            <a:off x="527791" y="800417"/>
            <a:ext cx="10551887" cy="6199005"/>
          </a:xfrm>
          <a:prstGeom prst="rect">
            <a:avLst/>
          </a:prstGeom>
        </p:spPr>
        <p:txBody>
          <a:bodyPr wrap="square">
            <a:spAutoFit/>
          </a:bodyPr>
          <a:lstStyle/>
          <a:p>
            <a:pPr lvl="0" algn="just">
              <a:lnSpc>
                <a:spcPct val="150000"/>
              </a:lnSpc>
              <a:buSzPts val="1000"/>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28) Quando o loteamento de acesso controlado se localizar contiguamente a outra área parcelada em que ambos excedam os 700 metros sem interrupções por sistema viário, deverão ser previstas interligações viárias;  </a:t>
            </a:r>
          </a:p>
          <a:p>
            <a:pPr lvl="0" algn="just">
              <a:lnSpc>
                <a:spcPct val="150000"/>
              </a:lnSpc>
              <a:buSzPts val="1000"/>
            </a:pPr>
            <a:endParaRPr lang="pt-BR" sz="1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a:p>
            <a:pPr lvl="0" algn="just">
              <a:lnSpc>
                <a:spcPct val="150000"/>
              </a:lnSpc>
              <a:buSzPts val="1000"/>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29) A permeabilidade visual deverá ser computada a partir da área do elemento efetivamente permeável, como gradil, vidro ou tela, descontando-se:</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muros que recobram parcialmente a face do fechamento,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edificações ou elementos de infraestrutura a menos de 3 metros de distância;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elementos permeáveis cujo início ocorra acima de 1,10 metros;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50000"/>
              </a:lnSpc>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SzPts val="1000"/>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30) As portarias deverão: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Garantir espaço para acumulação de filas de veículos, calculados na proporção de 1 veículo para cara 50 lotes, fora de viário público;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Garantir o acesso de pedestres;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Garantir o acesso de veículos de emergência, de carga e serviços públicos, podendo ser atendido em acesso secundário quando necessário;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Fixar em local de visibilidade placa de 0,90 metros por 0,5 metros com o número do termo de fechamento, e os dizeres “Loteamento de Acesso Controlado autorizado pelo Termo de Controle de Acesso número __ sendo o acesso de pedestres ou condutores de veículos não residentes livre mediante identificação com documento oficial com foto”.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SzPts val="1000"/>
              <a:buFont typeface="Arial" panose="020B0604020202020204" pitchFamily="34" charset="0"/>
              <a:buAutoNum type="arabicParenR"/>
            </a:pP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m 5">
            <a:extLst>
              <a:ext uri="{FF2B5EF4-FFF2-40B4-BE49-F238E27FC236}">
                <a16:creationId xmlns:a16="http://schemas.microsoft.com/office/drawing/2014/main" id="{179DB808-155F-FD74-4063-183D6EAC2F53}"/>
              </a:ext>
            </a:extLst>
          </p:cNvPr>
          <p:cNvPicPr>
            <a:picLocks noChangeAspect="1"/>
          </p:cNvPicPr>
          <p:nvPr/>
        </p:nvPicPr>
        <p:blipFill>
          <a:blip r:embed="rId3"/>
          <a:stretch>
            <a:fillRect/>
          </a:stretch>
        </p:blipFill>
        <p:spPr>
          <a:xfrm>
            <a:off x="7741273" y="6209268"/>
            <a:ext cx="4450727" cy="648732"/>
          </a:xfrm>
          <a:prstGeom prst="rect">
            <a:avLst/>
          </a:prstGeom>
        </p:spPr>
      </p:pic>
    </p:spTree>
    <p:extLst>
      <p:ext uri="{BB962C8B-B14F-4D97-AF65-F5344CB8AC3E}">
        <p14:creationId xmlns:p14="http://schemas.microsoft.com/office/powerpoint/2010/main" val="197491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1089F-2807-4D92-47F8-FDAE2768BD5B}"/>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A6E90AA7-89EF-2BAF-1EBC-EF5187B89F20}"/>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90065F9E-848D-42B5-59F4-B8BD4AAE7932}"/>
              </a:ext>
            </a:extLst>
          </p:cNvPr>
          <p:cNvSpPr/>
          <p:nvPr/>
        </p:nvSpPr>
        <p:spPr>
          <a:xfrm>
            <a:off x="527791" y="800417"/>
            <a:ext cx="10551887" cy="4576702"/>
          </a:xfrm>
          <a:prstGeom prst="rect">
            <a:avLst/>
          </a:prstGeom>
        </p:spPr>
        <p:txBody>
          <a:bodyPr wrap="square">
            <a:spAutoFit/>
          </a:bodyPr>
          <a:lstStyle/>
          <a:p>
            <a:pPr lvl="0" algn="just">
              <a:lnSpc>
                <a:spcPct val="150000"/>
              </a:lnSpc>
              <a:buSzPts val="1000"/>
            </a:pPr>
            <a:r>
              <a:rPr lang="pt-BR"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31) Os loteamentos aprovados em período anterior a vigência da presente Lei, que possuam áreas institucionais dentro do perímetro de fechamento, ficam autorizados a permutar as áreas institucionais mediante a desafetação destas áreas e destinação de outra área ou recurso financeiro a Prefeitura Municipal, observando-se:</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 conveniência ao município, mediante justificativa e análise de comissão própria; </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Que as áreas deverão ter o mesmo valor de avaliação financeira;</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Que a área recebida possua infraestrutura completa;</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Que a área recebida não possua quaisquer restrições construtivas ou ônus;</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Que não possua declividade superior a 10%;</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Que esteja livre da incidência de restrições ambientais, arvores isoladas, maciços, ou similares;</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457200" algn="just">
              <a:lnSpc>
                <a:spcPct val="150000"/>
              </a:lnSpc>
            </a:pPr>
            <a:r>
              <a:rPr lang="pt-BR"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lvl="0">
              <a:lnSpc>
                <a:spcPct val="150000"/>
              </a:lnSpc>
              <a:buSzPts val="1000"/>
            </a:pPr>
            <a:r>
              <a:rPr lang="pt-BR"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32) A permuta destas áreas será motivada por interesse do Município ou da Associação de Moradores;</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228600">
              <a:lnSpc>
                <a:spcPct val="150000"/>
              </a:lnSpc>
            </a:pPr>
            <a:r>
              <a:rPr lang="pt-BR"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buSzPts val="1000"/>
            </a:pPr>
            <a:r>
              <a:rPr lang="pt-BR"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33) Os eventuais recursos financeiros obtidos pela permuta de áreas institucionais previstas no artigo deverão ser destinados ao Fundo Municipal de Habitação e Desenvolvimento Urbano;</a:t>
            </a:r>
            <a:endParaRPr lang="pt-BR"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Imagem 5">
            <a:extLst>
              <a:ext uri="{FF2B5EF4-FFF2-40B4-BE49-F238E27FC236}">
                <a16:creationId xmlns:a16="http://schemas.microsoft.com/office/drawing/2014/main" id="{0D2A5034-81BB-7287-11AA-06CEB46E5C95}"/>
              </a:ext>
            </a:extLst>
          </p:cNvPr>
          <p:cNvPicPr>
            <a:picLocks noChangeAspect="1"/>
          </p:cNvPicPr>
          <p:nvPr/>
        </p:nvPicPr>
        <p:blipFill>
          <a:blip r:embed="rId3"/>
          <a:stretch>
            <a:fillRect/>
          </a:stretch>
        </p:blipFill>
        <p:spPr>
          <a:xfrm>
            <a:off x="7741273" y="6209268"/>
            <a:ext cx="4450727" cy="648732"/>
          </a:xfrm>
          <a:prstGeom prst="rect">
            <a:avLst/>
          </a:prstGeom>
        </p:spPr>
      </p:pic>
    </p:spTree>
    <p:extLst>
      <p:ext uri="{BB962C8B-B14F-4D97-AF65-F5344CB8AC3E}">
        <p14:creationId xmlns:p14="http://schemas.microsoft.com/office/powerpoint/2010/main" val="2778607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DC13B-D7E0-66D9-8B90-52E5D2E18C66}"/>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3533DDED-0AEB-4EDF-1275-04648E28F2E1}"/>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FDBA797F-11F7-C43D-923E-CD8F1D833AFE}"/>
              </a:ext>
            </a:extLst>
          </p:cNvPr>
          <p:cNvSpPr/>
          <p:nvPr/>
        </p:nvSpPr>
        <p:spPr>
          <a:xfrm>
            <a:off x="539666" y="252442"/>
            <a:ext cx="10551887" cy="10841942"/>
          </a:xfrm>
          <a:prstGeom prst="rect">
            <a:avLst/>
          </a:prstGeom>
        </p:spPr>
        <p:txBody>
          <a:bodyPr wrap="square">
            <a:spAutoFit/>
          </a:bodyPr>
          <a:lstStyle/>
          <a:p>
            <a:pPr algn="just"/>
            <a:r>
              <a:rPr lang="pt-BR" sz="1400" b="1" kern="0" dirty="0">
                <a:solidFill>
                  <a:srgbClr val="000000"/>
                </a:solidFill>
                <a:effectLst/>
                <a:latin typeface="Arial" panose="020B0604020202020204" pitchFamily="34" charset="0"/>
                <a:ea typeface="Arial" panose="020B0604020202020204" pitchFamily="34" charset="0"/>
                <a:cs typeface="Arial" panose="020B0604020202020204" pitchFamily="34" charset="0"/>
              </a:rPr>
              <a:t>CAPÍTULO III –DAS DIRETRIZES ESPECIFICAS PARA O PARCELAMENTO DO SOLO</a:t>
            </a:r>
            <a:endParaRPr lang="pt-BR" sz="1400" b="1" kern="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algn="just"/>
            <a:r>
              <a:rPr lang="pt-BR" sz="1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Seção III - DO LOTEAMENTO DE CHACARAS</a:t>
            </a:r>
            <a:endParaRPr lang="pt-BR" sz="14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endParaRPr lang="pt-BR" sz="14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0">
              <a:lnSpc>
                <a:spcPct val="150000"/>
              </a:lnSpc>
              <a:buSzPts val="1000"/>
            </a:pPr>
            <a:r>
              <a:rPr lang="pt-BR" sz="14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Art</a:t>
            </a: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34) O loteamento de chácaras deverá ter sua diretriz solicitada especificamente nesta modalidade;</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buSzPts val="1000"/>
            </a:pPr>
            <a:r>
              <a:rPr lang="pt-BR" sz="14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Art</a:t>
            </a: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35) O loteamento de chácaras terá seu lote mínimo de 5.000 metros;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buSzPts val="1000"/>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Ar 36) Caso o loteamento de chácaras também possua o acesso controlado, deverá: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Respeitar o limite de área a ser fechada de 700 por 700 metros;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Obrigatoriedade de obtenção de termo de fechamento e constituição de associação de moradores;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Deverá definir o percentual de áreas públicas a se manterem dentro do perímetro de fechamento;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Deverá apresentar projetos específicos dos pontos de controle de acesso e do fechamento;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Deverá possuir 50% (cinquenta por cento) da testada voltada para as vias públicas dotados de grade ou elemento que proporcione permeabilidade visual;</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Quando limítrofe a corpos de água, não deverá limitar seu acesso, cercá-los ou cercear o acesso de pedestres;</a:t>
            </a:r>
            <a:endParaRPr lang="pt-BR" sz="1400" dirty="0">
              <a:latin typeface="Calibri" panose="020F0502020204030204" pitchFamily="34" charset="0"/>
              <a:ea typeface="Calibri" panose="020F0502020204030204" pitchFamily="34" charset="0"/>
              <a:cs typeface="Times New Roman" panose="02020603050405020304" pitchFamily="18" charset="0"/>
            </a:endParaRPr>
          </a:p>
          <a:p>
            <a:pPr marL="93663" lvl="1">
              <a:lnSpc>
                <a:spcPct val="150000"/>
              </a:lnSpc>
            </a:pPr>
            <a:r>
              <a:rPr lang="pt-BR" sz="1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Art</a:t>
            </a:r>
            <a:r>
              <a:rPr lang="pt-BR" sz="1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37) </a:t>
            </a: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 infraestrutura mínima a ser implantada no Loteamento de Chácaras será: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Sistema de Drenagem, composto minimamente por guias e sarjetas, e soluções alternativas como valas de infiltração e/ou bacias;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Redes de água e esgoto ou aplicação de solução individual, conforme diretrizes especificas;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Iluminação pública;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Rede de energia elétrica;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Acessibilidade;</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Paisagismo;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SzPts val="1000"/>
            </a:pPr>
            <a:endPar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Bef>
                <a:spcPts val="2000"/>
              </a:spcBef>
              <a:spcAft>
                <a:spcPts val="600"/>
              </a:spcAft>
            </a:pPr>
            <a:endParaRPr lang="pt-BR" sz="1400" b="1" kern="0" dirty="0">
              <a:solidFill>
                <a:srgbClr val="000000"/>
              </a:solidFill>
              <a:effectLst/>
              <a:latin typeface="Arial" panose="020B0604020202020204" pitchFamily="34" charset="0"/>
              <a:ea typeface="Arial" panose="020B0604020202020204" pitchFamily="34" charset="0"/>
            </a:endParaRPr>
          </a:p>
          <a:p>
            <a:pPr algn="ctr">
              <a:lnSpc>
                <a:spcPct val="115000"/>
              </a:lnSpc>
              <a:spcBef>
                <a:spcPts val="2000"/>
              </a:spcBef>
              <a:spcAft>
                <a:spcPts val="600"/>
              </a:spcAft>
            </a:pPr>
            <a:endParaRPr lang="pt-BR" sz="1400" b="1" kern="0" dirty="0">
              <a:solidFill>
                <a:srgbClr val="000000"/>
              </a:solidFill>
              <a:effectLst/>
              <a:latin typeface="Arial" panose="020B0604020202020204" pitchFamily="34" charset="0"/>
              <a:ea typeface="Arial" panose="020B0604020202020204" pitchFamily="34" charset="0"/>
            </a:endParaRPr>
          </a:p>
          <a:p>
            <a:pPr marL="46038" lvl="1" algn="just"/>
            <a:endParaRPr lang="pt-BR"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6038" lvl="1" algn="just"/>
            <a:endParaRPr lang="pt-BR"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6038" lvl="1" algn="just"/>
            <a:endParaRPr lang="pt-BR" sz="1400" b="1" kern="0" dirty="0">
              <a:solidFill>
                <a:srgbClr val="000000"/>
              </a:solidFill>
              <a:effectLst/>
              <a:latin typeface="Arial" panose="020B0604020202020204" pitchFamily="34" charset="0"/>
              <a:ea typeface="Arial" panose="020B0604020202020204" pitchFamily="34" charset="0"/>
            </a:endParaRPr>
          </a:p>
          <a:p>
            <a:pPr marL="46038" lvl="1" algn="just"/>
            <a:endParaRPr lang="pt-BR" sz="1400" b="1" kern="0" dirty="0">
              <a:solidFill>
                <a:srgbClr val="000000"/>
              </a:solidFill>
              <a:effectLst/>
              <a:latin typeface="Arial" panose="020B0604020202020204" pitchFamily="34" charset="0"/>
              <a:ea typeface="Arial" panose="020B0604020202020204" pitchFamily="34" charset="0"/>
            </a:endParaRPr>
          </a:p>
          <a:p>
            <a:pPr lvl="1" algn="just"/>
            <a:endPar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400" b="1" kern="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gn="just"/>
            <a:endParaRPr lang="pt-BR" sz="1400" b="1" kern="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 </a:t>
            </a:r>
            <a:endParaRPr lang="pt-BR" sz="1400" dirty="0">
              <a:effectLst/>
              <a:latin typeface="Arial" panose="020B06040202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F63656D1-8627-3D76-B99F-3709219EF622}"/>
              </a:ext>
            </a:extLst>
          </p:cNvPr>
          <p:cNvPicPr>
            <a:picLocks noChangeAspect="1"/>
          </p:cNvPicPr>
          <p:nvPr/>
        </p:nvPicPr>
        <p:blipFill>
          <a:blip r:embed="rId3"/>
          <a:stretch>
            <a:fillRect/>
          </a:stretch>
        </p:blipFill>
        <p:spPr>
          <a:xfrm>
            <a:off x="7741273" y="6209268"/>
            <a:ext cx="4450727" cy="648732"/>
          </a:xfrm>
          <a:prstGeom prst="rect">
            <a:avLst/>
          </a:prstGeom>
        </p:spPr>
      </p:pic>
    </p:spTree>
    <p:extLst>
      <p:ext uri="{BB962C8B-B14F-4D97-AF65-F5344CB8AC3E}">
        <p14:creationId xmlns:p14="http://schemas.microsoft.com/office/powerpoint/2010/main" val="4101086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09928-97B9-902E-286D-56FE094559C6}"/>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74AFC8A3-4AD6-E489-A32E-A15CA5FC6151}"/>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74C6B17C-E719-4DE8-6E07-E5DAF7DA2266}"/>
              </a:ext>
            </a:extLst>
          </p:cNvPr>
          <p:cNvSpPr/>
          <p:nvPr/>
        </p:nvSpPr>
        <p:spPr>
          <a:xfrm>
            <a:off x="539666" y="252442"/>
            <a:ext cx="10551887" cy="8902950"/>
          </a:xfrm>
          <a:prstGeom prst="rect">
            <a:avLst/>
          </a:prstGeom>
        </p:spPr>
        <p:txBody>
          <a:bodyPr wrap="square">
            <a:spAutoFit/>
          </a:bodyPr>
          <a:lstStyle/>
          <a:p>
            <a:pPr algn="just"/>
            <a:r>
              <a:rPr lang="pt-BR" sz="1400" b="1" kern="0" dirty="0">
                <a:solidFill>
                  <a:srgbClr val="000000"/>
                </a:solidFill>
                <a:effectLst/>
                <a:latin typeface="Arial" panose="020B0604020202020204" pitchFamily="34" charset="0"/>
                <a:ea typeface="Arial" panose="020B0604020202020204" pitchFamily="34" charset="0"/>
                <a:cs typeface="Arial" panose="020B0604020202020204" pitchFamily="34" charset="0"/>
              </a:rPr>
              <a:t>CAPÍTULO III –DAS DIRETRIZES ESPECIFICAS PARA O PARCELAMENTO DO SOLO</a:t>
            </a:r>
            <a:endParaRPr lang="pt-BR" sz="1400" b="1" kern="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algn="just"/>
            <a:r>
              <a:rPr lang="pt-BR" sz="1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Seção IV – DO CONDOMINIO DE LOTES</a:t>
            </a:r>
          </a:p>
          <a:p>
            <a:pPr algn="just"/>
            <a:endParaRPr lang="pt-BR" sz="14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buSzPts val="1000"/>
            </a:pPr>
            <a:r>
              <a:rPr lang="pt-BR" sz="1400" dirty="0" err="1">
                <a:effectLst/>
                <a:latin typeface="Arial" panose="020B0604020202020204" pitchFamily="34" charset="0"/>
                <a:ea typeface="Calibri" panose="020F0502020204030204" pitchFamily="34" charset="0"/>
                <a:cs typeface="Times New Roman" panose="02020603050405020304" pitchFamily="18" charset="0"/>
              </a:rPr>
              <a:t>Art</a:t>
            </a:r>
            <a:r>
              <a:rPr lang="pt-BR" sz="1400" dirty="0">
                <a:effectLst/>
                <a:latin typeface="Arial" panose="020B0604020202020204" pitchFamily="34" charset="0"/>
                <a:ea typeface="Calibri" panose="020F0502020204030204" pitchFamily="34" charset="0"/>
                <a:cs typeface="Times New Roman" panose="02020603050405020304" pitchFamily="18" charset="0"/>
              </a:rPr>
              <a:t> 38) O condomínio de lotes é a modalidade na qual admite a adoção do regime condominial para unidades autônomas constituídas de lotes, sem construções de uso privativo.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50000"/>
              </a:lnSpc>
            </a:pPr>
            <a:r>
              <a:rPr lang="pt-BR" sz="1400" dirty="0">
                <a:effectLst/>
                <a:latin typeface="Arial" panose="020B0604020202020204" pitchFamily="34" charset="0"/>
                <a:ea typeface="Calibri" panose="020F0502020204030204" pitchFamily="34" charset="0"/>
                <a:cs typeface="Times New Roman" panose="02020603050405020304" pitchFamily="18" charset="0"/>
              </a:rPr>
              <a:t>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SzPts val="1000"/>
            </a:pPr>
            <a:r>
              <a:rPr lang="pt-BR" sz="1400" dirty="0" err="1">
                <a:effectLst/>
                <a:latin typeface="Arial" panose="020B0604020202020204" pitchFamily="34" charset="0"/>
                <a:ea typeface="Calibri" panose="020F0502020204030204" pitchFamily="34" charset="0"/>
                <a:cs typeface="Times New Roman" panose="02020603050405020304" pitchFamily="18" charset="0"/>
              </a:rPr>
              <a:t>Art</a:t>
            </a:r>
            <a:r>
              <a:rPr lang="pt-BR" sz="1400" dirty="0">
                <a:effectLst/>
                <a:latin typeface="Arial" panose="020B0604020202020204" pitchFamily="34" charset="0"/>
                <a:ea typeface="Calibri" panose="020F0502020204030204" pitchFamily="34" charset="0"/>
                <a:cs typeface="Times New Roman" panose="02020603050405020304" pitchFamily="18" charset="0"/>
              </a:rPr>
              <a:t> 39) O condomínio de lotes poderá ser implantado em lotes oriundos de parcelamento de solo ou glebas não parceladas que não excedam os 30 mil metros quadrados;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effectLst/>
                <a:latin typeface="Arial" panose="020B0604020202020204" pitchFamily="34" charset="0"/>
                <a:ea typeface="Calibri" panose="020F0502020204030204" pitchFamily="34" charset="0"/>
                <a:cs typeface="Times New Roman" panose="02020603050405020304" pitchFamily="18" charset="0"/>
              </a:rPr>
              <a:t>No caso da implantação sobre lotes oriundos de parcelamento de solo o condomínio encontra-se dispensado da destinação de áreas públicas;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effectLst/>
                <a:latin typeface="Arial" panose="020B0604020202020204" pitchFamily="34" charset="0"/>
                <a:ea typeface="Calibri" panose="020F0502020204030204" pitchFamily="34" charset="0"/>
                <a:cs typeface="Times New Roman" panose="02020603050405020304" pitchFamily="18" charset="0"/>
              </a:rPr>
              <a:t>No caso da implantação sobre glebas, deverá respeitar o regramento do loteamento urbano para doações de áreas públicas, exceto pelo sistema viário interno que seguirá regra própria;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t-BR" sz="1400" dirty="0">
                <a:effectLst/>
                <a:latin typeface="Arial" panose="020B0604020202020204" pitchFamily="34" charset="0"/>
                <a:ea typeface="Times New Roman" panose="02020603050405020304" pitchFamily="18" charset="0"/>
              </a:rPr>
              <a:t> </a:t>
            </a:r>
            <a:endParaRPr lang="pt-BR" sz="1400" dirty="0">
              <a:effectLst/>
              <a:latin typeface="Times New Roman" panose="02020603050405020304" pitchFamily="18" charset="0"/>
              <a:ea typeface="Times New Roman" panose="02020603050405020304" pitchFamily="18" charset="0"/>
            </a:endParaRPr>
          </a:p>
          <a:p>
            <a:pPr lvl="0" algn="just">
              <a:lnSpc>
                <a:spcPct val="150000"/>
              </a:lnSpc>
              <a:buSzPts val="1000"/>
            </a:pPr>
            <a:r>
              <a:rPr lang="pt-BR" sz="1400" dirty="0" err="1">
                <a:effectLst/>
                <a:latin typeface="Arial" panose="020B0604020202020204" pitchFamily="34" charset="0"/>
                <a:ea typeface="Calibri" panose="020F0502020204030204" pitchFamily="34" charset="0"/>
                <a:cs typeface="Times New Roman" panose="02020603050405020304" pitchFamily="18" charset="0"/>
              </a:rPr>
              <a:t>Art</a:t>
            </a:r>
            <a:r>
              <a:rPr lang="pt-BR" sz="1400" dirty="0">
                <a:effectLst/>
                <a:latin typeface="Arial" panose="020B0604020202020204" pitchFamily="34" charset="0"/>
                <a:ea typeface="Calibri" panose="020F0502020204030204" pitchFamily="34" charset="0"/>
                <a:cs typeface="Times New Roman" panose="02020603050405020304" pitchFamily="18" charset="0"/>
              </a:rPr>
              <a:t> 40) A fração ideal mínima privativa de terreno por unidade autônoma será igual ao mínimo adotado ao lote da zona em que se situe, assim como recuos, testada, e demais parâmetros incidentes ao lote;</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SzPts val="1000"/>
            </a:pPr>
            <a:endPar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Bef>
                <a:spcPts val="2000"/>
              </a:spcBef>
              <a:spcAft>
                <a:spcPts val="600"/>
              </a:spcAft>
            </a:pPr>
            <a:endParaRPr lang="pt-BR" sz="1400" b="1" kern="0" dirty="0">
              <a:solidFill>
                <a:srgbClr val="000000"/>
              </a:solidFill>
              <a:effectLst/>
              <a:latin typeface="Arial" panose="020B0604020202020204" pitchFamily="34" charset="0"/>
              <a:ea typeface="Arial" panose="020B0604020202020204" pitchFamily="34" charset="0"/>
            </a:endParaRPr>
          </a:p>
          <a:p>
            <a:pPr algn="ctr">
              <a:lnSpc>
                <a:spcPct val="115000"/>
              </a:lnSpc>
              <a:spcBef>
                <a:spcPts val="2000"/>
              </a:spcBef>
              <a:spcAft>
                <a:spcPts val="600"/>
              </a:spcAft>
            </a:pPr>
            <a:endParaRPr lang="pt-BR" sz="1400" b="1" kern="0" dirty="0">
              <a:solidFill>
                <a:srgbClr val="000000"/>
              </a:solidFill>
              <a:effectLst/>
              <a:latin typeface="Arial" panose="020B0604020202020204" pitchFamily="34" charset="0"/>
              <a:ea typeface="Arial" panose="020B0604020202020204" pitchFamily="34" charset="0"/>
            </a:endParaRPr>
          </a:p>
          <a:p>
            <a:pPr marL="46038" lvl="1" algn="just"/>
            <a:endParaRPr lang="pt-BR"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6038" lvl="1" algn="just"/>
            <a:endParaRPr lang="pt-BR"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6038" lvl="1" algn="just"/>
            <a:endParaRPr lang="pt-BR" sz="1400" b="1" kern="0" dirty="0">
              <a:solidFill>
                <a:srgbClr val="000000"/>
              </a:solidFill>
              <a:effectLst/>
              <a:latin typeface="Arial" panose="020B0604020202020204" pitchFamily="34" charset="0"/>
              <a:ea typeface="Arial" panose="020B0604020202020204" pitchFamily="34" charset="0"/>
            </a:endParaRPr>
          </a:p>
          <a:p>
            <a:pPr marL="46038" lvl="1" algn="just"/>
            <a:endParaRPr lang="pt-BR" sz="1400" b="1" kern="0" dirty="0">
              <a:solidFill>
                <a:srgbClr val="000000"/>
              </a:solidFill>
              <a:effectLst/>
              <a:latin typeface="Arial" panose="020B0604020202020204" pitchFamily="34" charset="0"/>
              <a:ea typeface="Arial" panose="020B0604020202020204" pitchFamily="34" charset="0"/>
            </a:endParaRPr>
          </a:p>
          <a:p>
            <a:pPr lvl="1" algn="just"/>
            <a:endPar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400" b="1" kern="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gn="just"/>
            <a:endParaRPr lang="pt-BR" sz="1400" b="1" kern="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 </a:t>
            </a:r>
            <a:endParaRPr lang="pt-BR" sz="1400" dirty="0">
              <a:effectLst/>
              <a:latin typeface="Arial" panose="020B06040202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BC3CFA1F-8396-9047-EF01-41191C762456}"/>
              </a:ext>
            </a:extLst>
          </p:cNvPr>
          <p:cNvPicPr>
            <a:picLocks noChangeAspect="1"/>
          </p:cNvPicPr>
          <p:nvPr/>
        </p:nvPicPr>
        <p:blipFill>
          <a:blip r:embed="rId3"/>
          <a:stretch>
            <a:fillRect/>
          </a:stretch>
        </p:blipFill>
        <p:spPr>
          <a:xfrm>
            <a:off x="7741273" y="6209268"/>
            <a:ext cx="4450727" cy="648732"/>
          </a:xfrm>
          <a:prstGeom prst="rect">
            <a:avLst/>
          </a:prstGeom>
        </p:spPr>
      </p:pic>
    </p:spTree>
    <p:extLst>
      <p:ext uri="{BB962C8B-B14F-4D97-AF65-F5344CB8AC3E}">
        <p14:creationId xmlns:p14="http://schemas.microsoft.com/office/powerpoint/2010/main" val="770901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1DE52-5C75-CBB3-DDCF-9F036F4D6F9F}"/>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EF05A62A-D733-6E3A-4331-F9D22D643072}"/>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0AB702FC-7925-B061-BBCA-48ACFC3BB92D}"/>
              </a:ext>
            </a:extLst>
          </p:cNvPr>
          <p:cNvSpPr/>
          <p:nvPr/>
        </p:nvSpPr>
        <p:spPr>
          <a:xfrm>
            <a:off x="539666" y="252442"/>
            <a:ext cx="11074402" cy="6520759"/>
          </a:xfrm>
          <a:prstGeom prst="rect">
            <a:avLst/>
          </a:prstGeom>
        </p:spPr>
        <p:txBody>
          <a:bodyPr wrap="square">
            <a:spAutoFit/>
          </a:bodyPr>
          <a:lstStyle/>
          <a:p>
            <a:pPr lvl="0" algn="just">
              <a:lnSpc>
                <a:spcPct val="150000"/>
              </a:lnSpc>
              <a:buSzPts val="1000"/>
            </a:pPr>
            <a:r>
              <a:rPr lang="pt-BR" sz="1400" dirty="0" err="1">
                <a:effectLst/>
                <a:latin typeface="Arial" panose="020B0604020202020204" pitchFamily="34" charset="0"/>
                <a:ea typeface="Calibri" panose="020F0502020204030204" pitchFamily="34" charset="0"/>
                <a:cs typeface="Times New Roman" panose="02020603050405020304" pitchFamily="18" charset="0"/>
              </a:rPr>
              <a:t>Art</a:t>
            </a:r>
            <a:r>
              <a:rPr lang="pt-BR" sz="1400" dirty="0">
                <a:effectLst/>
                <a:latin typeface="Arial" panose="020B0604020202020204" pitchFamily="34" charset="0"/>
                <a:ea typeface="Calibri" panose="020F0502020204030204" pitchFamily="34" charset="0"/>
                <a:cs typeface="Times New Roman" panose="02020603050405020304" pitchFamily="18" charset="0"/>
              </a:rPr>
              <a:t> </a:t>
            </a:r>
            <a:r>
              <a:rPr lang="pt-BR" sz="1400" dirty="0">
                <a:latin typeface="Arial" panose="020B0604020202020204" pitchFamily="34" charset="0"/>
                <a:ea typeface="Calibri" panose="020F0502020204030204" pitchFamily="34" charset="0"/>
                <a:cs typeface="Times New Roman" panose="02020603050405020304" pitchFamily="18" charset="0"/>
              </a:rPr>
              <a:t>41</a:t>
            </a:r>
            <a:r>
              <a:rPr lang="pt-BR" sz="1400" dirty="0">
                <a:effectLst/>
                <a:latin typeface="Arial" panose="020B0604020202020204" pitchFamily="34" charset="0"/>
                <a:ea typeface="Calibri" panose="020F0502020204030204" pitchFamily="34" charset="0"/>
                <a:cs typeface="Times New Roman" panose="02020603050405020304" pitchFamily="18" charset="0"/>
              </a:rPr>
              <a:t>) O condomínio de lotes terá seu sistema viário proporcional ao porte do empreendimento, da seguinte forma:</a:t>
            </a:r>
          </a:p>
          <a:p>
            <a:pPr lvl="0" algn="just">
              <a:lnSpc>
                <a:spcPct val="150000"/>
              </a:lnSpc>
              <a:buSzPts val="1000"/>
            </a:pPr>
            <a:endParaRPr lang="pt-BR" sz="1400" dirty="0">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buSzPts val="1000"/>
            </a:pPr>
            <a:endParaRPr lang="pt-BR" sz="1400" dirty="0">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buSzPts val="1000"/>
            </a:pPr>
            <a:endParaRPr lang="pt-BR" sz="1400" dirty="0">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buSzPts val="1000"/>
            </a:pPr>
            <a:endParaRPr lang="pt-BR" sz="1400" dirty="0">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buSzPts val="1000"/>
            </a:pPr>
            <a:endParaRPr lang="pt-BR" sz="14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buSzPts val="1000"/>
              <a:buFont typeface="Arial" panose="020B0604020202020204" pitchFamily="34" charset="0"/>
              <a:buAutoNum type="arabicParenR"/>
            </a:pPr>
            <a:endParaRPr lang="pt-BR" sz="1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buSzPts val="1000"/>
              <a:buFont typeface="Arial" panose="020B0604020202020204" pitchFamily="34" charset="0"/>
              <a:buAutoNum type="arabicParenR"/>
            </a:pPr>
            <a:endParaRPr lang="pt-BR" sz="1400" dirty="0">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buSzPts val="1000"/>
            </a:pPr>
            <a:endParaRPr lang="pt-BR" sz="1400" dirty="0">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buSzPts val="1000"/>
            </a:pPr>
            <a:r>
              <a:rPr lang="pt-BR" sz="1400" dirty="0" err="1">
                <a:effectLst/>
                <a:latin typeface="Arial" panose="020B0604020202020204" pitchFamily="34" charset="0"/>
                <a:ea typeface="Calibri" panose="020F0502020204030204" pitchFamily="34" charset="0"/>
                <a:cs typeface="Times New Roman" panose="02020603050405020304" pitchFamily="18" charset="0"/>
              </a:rPr>
              <a:t>Art</a:t>
            </a:r>
            <a:r>
              <a:rPr lang="pt-BR" sz="1400" dirty="0">
                <a:effectLst/>
                <a:latin typeface="Arial" panose="020B0604020202020204" pitchFamily="34" charset="0"/>
                <a:ea typeface="Calibri" panose="020F0502020204030204" pitchFamily="34" charset="0"/>
                <a:cs typeface="Times New Roman" panose="02020603050405020304" pitchFamily="18" charset="0"/>
              </a:rPr>
              <a:t> 42) Aplicam-se aos passeios públicos dos condomínios de lotes as mesmas restrições do parcelamento de solo quando em áreas de proteção ambiental.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t-BR" sz="1400" dirty="0">
                <a:effectLst/>
                <a:latin typeface="Arial" panose="020B0604020202020204" pitchFamily="34" charset="0"/>
                <a:ea typeface="Times New Roman" panose="02020603050405020304" pitchFamily="18" charset="0"/>
              </a:rPr>
              <a:t> </a:t>
            </a:r>
            <a:endParaRPr lang="pt-BR" sz="1400" dirty="0">
              <a:effectLst/>
              <a:latin typeface="Times New Roman" panose="02020603050405020304" pitchFamily="18" charset="0"/>
              <a:ea typeface="Times New Roman" panose="02020603050405020304" pitchFamily="18" charset="0"/>
            </a:endParaRPr>
          </a:p>
          <a:p>
            <a:pPr lvl="0" algn="just">
              <a:lnSpc>
                <a:spcPct val="150000"/>
              </a:lnSpc>
              <a:buSzPts val="1000"/>
            </a:pPr>
            <a:r>
              <a:rPr lang="pt-BR" sz="14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Art</a:t>
            </a: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43) As vagas de estacionamento para visitantes e serviços externos deverão ser implantadas sobre viário próprio do condomínio, da seguinte forma: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As vagas destinadas a visitantes deverão se fixar próximas as áreas de uso comum, como clubes, portarias e demais áreas de lazer;</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As vagas destinadas a serviços externos deverão ter fácil acesso por viário público, e próximo a portaria;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Quando acima de 40 unidades, obrigatoriamente uma das vagas de serviços externos será destinada aos serviços de coleta de resíduos;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Nenhuma vaga externa poderá reduzir a largura da calçada e passeio, que se necessário deverá adentrar ao lote ou gleba;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ela 2">
            <a:extLst>
              <a:ext uri="{FF2B5EF4-FFF2-40B4-BE49-F238E27FC236}">
                <a16:creationId xmlns:a16="http://schemas.microsoft.com/office/drawing/2014/main" id="{E43D5362-ED82-C227-EF7F-B0E95BC544E3}"/>
              </a:ext>
            </a:extLst>
          </p:cNvPr>
          <p:cNvGraphicFramePr>
            <a:graphicFrameLocks noGrp="1"/>
          </p:cNvGraphicFramePr>
          <p:nvPr>
            <p:extLst>
              <p:ext uri="{D42A27DB-BD31-4B8C-83A1-F6EECF244321}">
                <p14:modId xmlns:p14="http://schemas.microsoft.com/office/powerpoint/2010/main" val="889563759"/>
              </p:ext>
            </p:extLst>
          </p:nvPr>
        </p:nvGraphicFramePr>
        <p:xfrm>
          <a:off x="1042988" y="683735"/>
          <a:ext cx="8801099" cy="2339473"/>
        </p:xfrm>
        <a:graphic>
          <a:graphicData uri="http://schemas.openxmlformats.org/drawingml/2006/table">
            <a:tbl>
              <a:tblPr firstRow="1" firstCol="1" bandRow="1">
                <a:tableStyleId>{5C22544A-7EE6-4342-B048-85BDC9FD1C3A}</a:tableStyleId>
              </a:tblPr>
              <a:tblGrid>
                <a:gridCol w="1585912">
                  <a:extLst>
                    <a:ext uri="{9D8B030D-6E8A-4147-A177-3AD203B41FA5}">
                      <a16:colId xmlns:a16="http://schemas.microsoft.com/office/drawing/2014/main" val="502195766"/>
                    </a:ext>
                  </a:extLst>
                </a:gridCol>
                <a:gridCol w="1728788">
                  <a:extLst>
                    <a:ext uri="{9D8B030D-6E8A-4147-A177-3AD203B41FA5}">
                      <a16:colId xmlns:a16="http://schemas.microsoft.com/office/drawing/2014/main" val="3863459338"/>
                    </a:ext>
                  </a:extLst>
                </a:gridCol>
                <a:gridCol w="1062003">
                  <a:extLst>
                    <a:ext uri="{9D8B030D-6E8A-4147-A177-3AD203B41FA5}">
                      <a16:colId xmlns:a16="http://schemas.microsoft.com/office/drawing/2014/main" val="1310300558"/>
                    </a:ext>
                  </a:extLst>
                </a:gridCol>
                <a:gridCol w="1723307">
                  <a:extLst>
                    <a:ext uri="{9D8B030D-6E8A-4147-A177-3AD203B41FA5}">
                      <a16:colId xmlns:a16="http://schemas.microsoft.com/office/drawing/2014/main" val="3852769793"/>
                    </a:ext>
                  </a:extLst>
                </a:gridCol>
                <a:gridCol w="1381133">
                  <a:extLst>
                    <a:ext uri="{9D8B030D-6E8A-4147-A177-3AD203B41FA5}">
                      <a16:colId xmlns:a16="http://schemas.microsoft.com/office/drawing/2014/main" val="1461626442"/>
                    </a:ext>
                  </a:extLst>
                </a:gridCol>
                <a:gridCol w="1319956">
                  <a:extLst>
                    <a:ext uri="{9D8B030D-6E8A-4147-A177-3AD203B41FA5}">
                      <a16:colId xmlns:a16="http://schemas.microsoft.com/office/drawing/2014/main" val="3028060364"/>
                    </a:ext>
                  </a:extLst>
                </a:gridCol>
              </a:tblGrid>
              <a:tr h="381344">
                <a:tc>
                  <a:txBody>
                    <a:bodyPr/>
                    <a:lstStyle/>
                    <a:p>
                      <a:pPr algn="ctr">
                        <a:lnSpc>
                          <a:spcPct val="150000"/>
                        </a:lnSpc>
                      </a:pPr>
                      <a:r>
                        <a:rPr lang="pt-BR" sz="1000">
                          <a:effectLst/>
                        </a:rPr>
                        <a:t> </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000">
                          <a:effectLst/>
                        </a:rPr>
                        <a:t>Largura leito carroçável</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000">
                          <a:effectLst/>
                        </a:rPr>
                        <a:t>Largura calçada</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000">
                          <a:effectLst/>
                        </a:rPr>
                        <a:t>Balão de retorno (raio)</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ct val="150000"/>
                        </a:lnSpc>
                      </a:pPr>
                      <a:r>
                        <a:rPr lang="pt-BR" sz="1000">
                          <a:effectLst/>
                        </a:rPr>
                        <a:t>Vagas de Estacionamento</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pt-BR"/>
                    </a:p>
                  </a:txBody>
                  <a:tcPr/>
                </a:tc>
                <a:extLst>
                  <a:ext uri="{0D108BD9-81ED-4DB2-BD59-A6C34878D82A}">
                    <a16:rowId xmlns:a16="http://schemas.microsoft.com/office/drawing/2014/main" val="3356554930"/>
                  </a:ext>
                </a:extLst>
              </a:tr>
              <a:tr h="381344">
                <a:tc>
                  <a:txBody>
                    <a:bodyPr/>
                    <a:lstStyle/>
                    <a:p>
                      <a:pPr algn="ctr">
                        <a:lnSpc>
                          <a:spcPct val="150000"/>
                        </a:lnSpc>
                      </a:pPr>
                      <a:r>
                        <a:rPr lang="pt-BR" sz="1000">
                          <a:effectLst/>
                        </a:rPr>
                        <a:t> </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000">
                          <a:effectLst/>
                        </a:rPr>
                        <a:t>Metros</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000">
                          <a:effectLst/>
                        </a:rPr>
                        <a:t>Metros </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000" dirty="0">
                          <a:effectLst/>
                        </a:rPr>
                        <a:t>metros</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pt-BR" sz="1000">
                          <a:effectLst/>
                        </a:rPr>
                        <a:t>Internas Visitantes</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000">
                          <a:effectLst/>
                        </a:rPr>
                        <a:t>Externas</a:t>
                      </a:r>
                      <a:endParaRPr lang="pt-BR" sz="1200">
                        <a:effectLst/>
                      </a:endParaRPr>
                    </a:p>
                    <a:p>
                      <a:pPr algn="ctr">
                        <a:lnSpc>
                          <a:spcPct val="150000"/>
                        </a:lnSpc>
                      </a:pPr>
                      <a:r>
                        <a:rPr lang="pt-BR" sz="1000">
                          <a:effectLst/>
                        </a:rPr>
                        <a:t>Serviços</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96992536"/>
                  </a:ext>
                </a:extLst>
              </a:tr>
              <a:tr h="381344">
                <a:tc>
                  <a:txBody>
                    <a:bodyPr/>
                    <a:lstStyle/>
                    <a:p>
                      <a:pPr algn="ctr">
                        <a:lnSpc>
                          <a:spcPct val="150000"/>
                        </a:lnSpc>
                      </a:pPr>
                      <a:r>
                        <a:rPr lang="pt-BR" sz="1000">
                          <a:effectLst/>
                        </a:rPr>
                        <a:t>0 a 20 Unidades</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000">
                          <a:effectLst/>
                        </a:rPr>
                        <a:t>5,00</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000">
                          <a:effectLst/>
                        </a:rPr>
                        <a:t>2,00</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000">
                          <a:effectLst/>
                        </a:rPr>
                        <a:t>Dispensável</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pt-BR" sz="1000">
                          <a:effectLst/>
                        </a:rPr>
                        <a:t>1</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000">
                          <a:effectLst/>
                        </a:rPr>
                        <a:t>1</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09476255"/>
                  </a:ext>
                </a:extLst>
              </a:tr>
              <a:tr h="381344">
                <a:tc>
                  <a:txBody>
                    <a:bodyPr/>
                    <a:lstStyle/>
                    <a:p>
                      <a:pPr algn="ctr">
                        <a:lnSpc>
                          <a:spcPct val="150000"/>
                        </a:lnSpc>
                      </a:pPr>
                      <a:r>
                        <a:rPr lang="pt-BR" sz="1000">
                          <a:effectLst/>
                        </a:rPr>
                        <a:t>21 a 40 Unidades</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000">
                          <a:effectLst/>
                        </a:rPr>
                        <a:t>6,00</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000">
                          <a:effectLst/>
                        </a:rPr>
                        <a:t>2,00</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000">
                          <a:effectLst/>
                        </a:rPr>
                        <a:t>Dispensável</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pt-BR" sz="1000">
                          <a:effectLst/>
                        </a:rPr>
                        <a:t>2</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000">
                          <a:effectLst/>
                        </a:rPr>
                        <a:t>2</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53144341"/>
                  </a:ext>
                </a:extLst>
              </a:tr>
              <a:tr h="381344">
                <a:tc>
                  <a:txBody>
                    <a:bodyPr/>
                    <a:lstStyle/>
                    <a:p>
                      <a:pPr algn="ctr">
                        <a:lnSpc>
                          <a:spcPct val="150000"/>
                        </a:lnSpc>
                      </a:pPr>
                      <a:r>
                        <a:rPr lang="pt-BR" sz="1000">
                          <a:effectLst/>
                        </a:rPr>
                        <a:t>41 a 80 Unidades</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000">
                          <a:effectLst/>
                        </a:rPr>
                        <a:t>6,00</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000">
                          <a:effectLst/>
                        </a:rPr>
                        <a:t>2,50</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000">
                          <a:effectLst/>
                        </a:rPr>
                        <a:t>5 metros;</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pt-BR" sz="1000">
                          <a:effectLst/>
                        </a:rPr>
                        <a:t>4</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000">
                          <a:effectLst/>
                        </a:rPr>
                        <a:t>2</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63527860"/>
                  </a:ext>
                </a:extLst>
              </a:tr>
              <a:tr h="381344">
                <a:tc>
                  <a:txBody>
                    <a:bodyPr/>
                    <a:lstStyle/>
                    <a:p>
                      <a:pPr algn="ctr">
                        <a:lnSpc>
                          <a:spcPct val="150000"/>
                        </a:lnSpc>
                      </a:pPr>
                      <a:r>
                        <a:rPr lang="pt-BR" sz="1000">
                          <a:effectLst/>
                        </a:rPr>
                        <a:t>Acima de 80 Unidades</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000">
                          <a:effectLst/>
                        </a:rPr>
                        <a:t>8,00</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000">
                          <a:effectLst/>
                        </a:rPr>
                        <a:t>2,50</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000">
                          <a:effectLst/>
                        </a:rPr>
                        <a:t>6 metros;</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000">
                          <a:effectLst/>
                        </a:rPr>
                        <a:t>8</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000" dirty="0">
                          <a:effectLst/>
                        </a:rPr>
                        <a:t>3</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04778893"/>
                  </a:ext>
                </a:extLst>
              </a:tr>
            </a:tbl>
          </a:graphicData>
        </a:graphic>
      </p:graphicFrame>
    </p:spTree>
    <p:extLst>
      <p:ext uri="{BB962C8B-B14F-4D97-AF65-F5344CB8AC3E}">
        <p14:creationId xmlns:p14="http://schemas.microsoft.com/office/powerpoint/2010/main" val="2688155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A237E-AB04-E8DF-5C17-4D55BE1CFFB0}"/>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E3E3EFFB-87F4-4B1C-DB78-5294FBC1A740}"/>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0A469356-ACDA-88AE-6080-0F95080AECD5}"/>
              </a:ext>
            </a:extLst>
          </p:cNvPr>
          <p:cNvSpPr/>
          <p:nvPr/>
        </p:nvSpPr>
        <p:spPr>
          <a:xfrm>
            <a:off x="539666" y="252442"/>
            <a:ext cx="11074402" cy="5875839"/>
          </a:xfrm>
          <a:prstGeom prst="rect">
            <a:avLst/>
          </a:prstGeom>
        </p:spPr>
        <p:txBody>
          <a:bodyPr wrap="square">
            <a:spAutoFit/>
          </a:bodyPr>
          <a:lstStyle/>
          <a:p>
            <a:pPr lvl="0" algn="just">
              <a:lnSpc>
                <a:spcPct val="150000"/>
              </a:lnSpc>
              <a:buSzPts val="1000"/>
            </a:pPr>
            <a:r>
              <a:rPr lang="pt-BR" sz="14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Art</a:t>
            </a: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44) As portarias deverão: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Garantir espaço para acumulação de filas de veículos, calculados na proporção de 1 veículo para cara 20 unidades, fora de viário público;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Garantir o acesso de pedestres;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Não interromper o passeio público externo, promovendo o acesso de veículos mediante rebaixamento do passeio, ou o seu recuo com a devida sinalização;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Garantir o acesso de veículos de emergência, de carga e eventuais serviços públicos;</a:t>
            </a:r>
          </a:p>
          <a:p>
            <a:pPr marL="742950" lvl="1" indent="-285750" algn="just">
              <a:lnSpc>
                <a:spcPct val="150000"/>
              </a:lnSpc>
              <a:buFont typeface="+mj-lt"/>
              <a:buAutoNum type="alphaLcParenR"/>
            </a:pPr>
            <a:endParaRPr lang="pt-BR" sz="1400" dirty="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buSzPts val="1000"/>
            </a:pPr>
            <a:r>
              <a:rPr lang="pt-BR" sz="14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Art</a:t>
            </a: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45) Nenhum condomínio de lotes poderá ser acessado por via sem infraestrutura, privada ou irregular, cuja capacidade de volume de tráfego seja insuficiente para o atendimento a demanda do empreendimento, cabendo o </a:t>
            </a: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ônus das obras eventualmente necessárias para a construção, regularização ou alargamento da referida via de acesso recairá sobre o empreendedor.</a:t>
            </a:r>
          </a:p>
          <a:p>
            <a:pPr lvl="0" algn="just">
              <a:lnSpc>
                <a:spcPct val="150000"/>
              </a:lnSpc>
              <a:buSzPts val="1000"/>
            </a:pP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SzPts val="1000"/>
            </a:pPr>
            <a:r>
              <a:rPr lang="pt-BR" sz="14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Art</a:t>
            </a: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46) Aprovado o projeto de implantação do Condomínio, o empreendedor deverá submetê-</a:t>
            </a:r>
            <a:r>
              <a:rPr lang="pt-BR" sz="14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lo</a:t>
            </a: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ao registro imobiliário dentro do prazo de 180 (cento e oitenta) dias, contados da data da aprovação, sob pena de caducidade.</a:t>
            </a:r>
          </a:p>
          <a:p>
            <a:pPr lvl="0" algn="just">
              <a:lnSpc>
                <a:spcPct val="150000"/>
              </a:lnSpc>
              <a:buSzPts val="1000"/>
            </a:pP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SzPts val="1000"/>
            </a:pPr>
            <a:r>
              <a:rPr lang="pt-BR" sz="14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Art</a:t>
            </a: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47) Para fins de incorporação imobiliária, a implantação de toda a infraestrutura ficará a cargo do empreendedor.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SzPts val="1000"/>
            </a:pP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1057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46557-5860-3578-CB8F-5D0DAEDCF5FF}"/>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AC84CA5F-BB3E-9D9D-7F56-9E968025F6FF}"/>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9F13F1FE-8C9D-7C07-FD95-57136323A7A4}"/>
              </a:ext>
            </a:extLst>
          </p:cNvPr>
          <p:cNvSpPr/>
          <p:nvPr/>
        </p:nvSpPr>
        <p:spPr>
          <a:xfrm>
            <a:off x="539666" y="252442"/>
            <a:ext cx="10551887" cy="10734221"/>
          </a:xfrm>
          <a:prstGeom prst="rect">
            <a:avLst/>
          </a:prstGeom>
        </p:spPr>
        <p:txBody>
          <a:bodyPr wrap="square">
            <a:spAutoFit/>
          </a:bodyPr>
          <a:lstStyle/>
          <a:p>
            <a:pPr algn="just"/>
            <a:r>
              <a:rPr lang="pt-BR" sz="1400" b="1" kern="0" dirty="0">
                <a:solidFill>
                  <a:srgbClr val="000000"/>
                </a:solidFill>
                <a:effectLst/>
                <a:latin typeface="Arial" panose="020B0604020202020204" pitchFamily="34" charset="0"/>
                <a:ea typeface="Arial" panose="020B0604020202020204" pitchFamily="34" charset="0"/>
                <a:cs typeface="Arial" panose="020B0604020202020204" pitchFamily="34" charset="0"/>
              </a:rPr>
              <a:t>CAPÍTULO III –DAS DIRETRIZES ESPECIFICAS PARA O PARCELAMENTO DO SOLO</a:t>
            </a:r>
            <a:endParaRPr lang="pt-BR" sz="1400" b="1" kern="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algn="just"/>
            <a:r>
              <a:rPr lang="pt-BR" sz="1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Seção IV – DO CONDOMINIO EDILICIO</a:t>
            </a:r>
          </a:p>
          <a:p>
            <a:pPr algn="just"/>
            <a:endParaRPr lang="pt-BR" sz="14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0">
              <a:lnSpc>
                <a:spcPct val="150000"/>
              </a:lnSpc>
              <a:buSzPts val="1000"/>
            </a:pPr>
            <a:r>
              <a:rPr lang="pt-BR" sz="14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Art</a:t>
            </a:r>
            <a:r>
              <a:rPr lang="pt-BR"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48) </a:t>
            </a:r>
            <a:r>
              <a:rPr lang="pt-BR"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Os condomínios Edilícios se categorizam em: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lphaLcParenR"/>
            </a:pPr>
            <a:r>
              <a:rPr lang="pt-BR"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Condomínio vertical</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buFont typeface="+mj-lt"/>
              <a:buAutoNum type="alphaLcParenR"/>
            </a:pPr>
            <a:r>
              <a:rPr lang="pt-BR"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Condomínio horizontal </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p>
            <a:pPr marL="457200">
              <a:lnSpc>
                <a:spcPct val="150000"/>
              </a:lnSpc>
            </a:pPr>
            <a:r>
              <a:rPr lang="pt-B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SzPts val="1000"/>
            </a:pPr>
            <a:r>
              <a:rPr lang="pt-BR" sz="1400" dirty="0" err="1">
                <a:effectLst/>
                <a:latin typeface="Arial" panose="020B0604020202020204" pitchFamily="34" charset="0"/>
                <a:ea typeface="Calibri" panose="020F0502020204030204" pitchFamily="34" charset="0"/>
                <a:cs typeface="Times New Roman" panose="02020603050405020304" pitchFamily="18" charset="0"/>
              </a:rPr>
              <a:t>Art</a:t>
            </a:r>
            <a:r>
              <a:rPr lang="pt-BR" sz="1400" dirty="0">
                <a:effectLst/>
                <a:latin typeface="Arial" panose="020B0604020202020204" pitchFamily="34" charset="0"/>
                <a:ea typeface="Calibri" panose="020F0502020204030204" pitchFamily="34" charset="0"/>
                <a:cs typeface="Times New Roman" panose="02020603050405020304" pitchFamily="18" charset="0"/>
              </a:rPr>
              <a:t> 49) O condomínio edilício poderá ser implantado em lotes oriundos de parcelamento de solo, ou em glebas não parceladas que não excetuem os 30 mil metros quadrados;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effectLst/>
                <a:latin typeface="Arial" panose="020B0604020202020204" pitchFamily="34" charset="0"/>
                <a:ea typeface="Calibri" panose="020F0502020204030204" pitchFamily="34" charset="0"/>
                <a:cs typeface="Times New Roman" panose="02020603050405020304" pitchFamily="18" charset="0"/>
              </a:rPr>
              <a:t>No caso da implantação sobre lotes oriundos de parcelamento de solo o condomínio encontra-se dispensado da destinação de áreas públicas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effectLst/>
                <a:latin typeface="Arial" panose="020B0604020202020204" pitchFamily="34" charset="0"/>
                <a:ea typeface="Calibri" panose="020F0502020204030204" pitchFamily="34" charset="0"/>
                <a:cs typeface="Times New Roman" panose="02020603050405020304" pitchFamily="18" charset="0"/>
              </a:rPr>
              <a:t>No caso da implantação sobre glebas, deverá respeitar o regramento do loteamento para doações de áreas públicas, exceto pelo sistema viário interno que seguirá regra própria.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pt-BR" sz="1400" dirty="0">
                <a:effectLst/>
                <a:latin typeface="Times New Roman" panose="02020603050405020304" pitchFamily="18" charset="0"/>
                <a:ea typeface="Times New Roman" panose="02020603050405020304" pitchFamily="18" charset="0"/>
              </a:rPr>
              <a:t> </a:t>
            </a:r>
          </a:p>
          <a:p>
            <a:pPr lvl="0" algn="just">
              <a:lnSpc>
                <a:spcPct val="150000"/>
              </a:lnSpc>
              <a:buSzPts val="1000"/>
            </a:pPr>
            <a:r>
              <a:rPr lang="pt-BR" sz="1400" dirty="0" err="1">
                <a:effectLst/>
                <a:latin typeface="Arial" panose="020B0604020202020204" pitchFamily="34" charset="0"/>
                <a:ea typeface="Calibri" panose="020F0502020204030204" pitchFamily="34" charset="0"/>
                <a:cs typeface="Times New Roman" panose="02020603050405020304" pitchFamily="18" charset="0"/>
              </a:rPr>
              <a:t>Art</a:t>
            </a:r>
            <a:r>
              <a:rPr lang="pt-BR" sz="1400" dirty="0">
                <a:effectLst/>
                <a:latin typeface="Arial" panose="020B0604020202020204" pitchFamily="34" charset="0"/>
                <a:ea typeface="Calibri" panose="020F0502020204030204" pitchFamily="34" charset="0"/>
                <a:cs typeface="Times New Roman" panose="02020603050405020304" pitchFamily="18" charset="0"/>
              </a:rPr>
              <a:t> </a:t>
            </a:r>
            <a:r>
              <a:rPr lang="pt-BR" sz="1400" dirty="0">
                <a:latin typeface="Arial" panose="020B0604020202020204" pitchFamily="34" charset="0"/>
                <a:ea typeface="Calibri" panose="020F0502020204030204" pitchFamily="34" charset="0"/>
                <a:cs typeface="Times New Roman" panose="02020603050405020304" pitchFamily="18" charset="0"/>
              </a:rPr>
              <a:t>50</a:t>
            </a:r>
            <a:r>
              <a:rPr lang="pt-BR" sz="1400" dirty="0">
                <a:effectLst/>
                <a:latin typeface="Arial" panose="020B0604020202020204" pitchFamily="34" charset="0"/>
                <a:ea typeface="Calibri" panose="020F0502020204030204" pitchFamily="34" charset="0"/>
                <a:cs typeface="Times New Roman" panose="02020603050405020304" pitchFamily="18" charset="0"/>
              </a:rPr>
              <a:t>) Aplica-se ao condomínio horizontal o mesmo regramento aplicado ao condomínio de lotes;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50000"/>
              </a:lnSpc>
            </a:pPr>
            <a:r>
              <a:rPr lang="pt-BR" sz="1400" dirty="0">
                <a:effectLst/>
                <a:latin typeface="Arial" panose="020B0604020202020204" pitchFamily="34" charset="0"/>
                <a:ea typeface="Calibri" panose="020F0502020204030204" pitchFamily="34" charset="0"/>
                <a:cs typeface="Times New Roman" panose="02020603050405020304" pitchFamily="18" charset="0"/>
              </a:rPr>
              <a:t>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SzPts val="1000"/>
            </a:pPr>
            <a:r>
              <a:rPr lang="pt-BR" sz="1400" dirty="0" err="1">
                <a:effectLst/>
                <a:latin typeface="Arial" panose="020B0604020202020204" pitchFamily="34" charset="0"/>
                <a:ea typeface="Calibri" panose="020F0502020204030204" pitchFamily="34" charset="0"/>
                <a:cs typeface="Times New Roman" panose="02020603050405020304" pitchFamily="18" charset="0"/>
              </a:rPr>
              <a:t>Art</a:t>
            </a:r>
            <a:r>
              <a:rPr lang="pt-BR" sz="1400" dirty="0">
                <a:effectLst/>
                <a:latin typeface="Arial" panose="020B0604020202020204" pitchFamily="34" charset="0"/>
                <a:ea typeface="Calibri" panose="020F0502020204030204" pitchFamily="34" charset="0"/>
                <a:cs typeface="Times New Roman" panose="02020603050405020304" pitchFamily="18" charset="0"/>
              </a:rPr>
              <a:t> </a:t>
            </a:r>
            <a:r>
              <a:rPr lang="pt-BR" sz="1400" dirty="0">
                <a:latin typeface="Arial" panose="020B0604020202020204" pitchFamily="34" charset="0"/>
                <a:ea typeface="Calibri" panose="020F0502020204030204" pitchFamily="34" charset="0"/>
                <a:cs typeface="Times New Roman" panose="02020603050405020304" pitchFamily="18" charset="0"/>
              </a:rPr>
              <a:t>51</a:t>
            </a:r>
            <a:r>
              <a:rPr lang="pt-BR" sz="1400" dirty="0">
                <a:effectLst/>
                <a:latin typeface="Arial" panose="020B0604020202020204" pitchFamily="34" charset="0"/>
                <a:ea typeface="Calibri" panose="020F0502020204030204" pitchFamily="34" charset="0"/>
                <a:cs typeface="Times New Roman" panose="02020603050405020304" pitchFamily="18" charset="0"/>
              </a:rPr>
              <a:t>) O </a:t>
            </a:r>
            <a:r>
              <a:rPr lang="pt-B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Condomínio vertical poderá ser implantado nas formas:</a:t>
            </a:r>
          </a:p>
          <a:p>
            <a:pPr marL="742950" lvl="1" indent="-285750" algn="just">
              <a:lnSpc>
                <a:spcPct val="150000"/>
              </a:lnSpc>
              <a:buFont typeface="+mj-lt"/>
              <a:buAutoNum type="alphaLcParenR"/>
            </a:pPr>
            <a:r>
              <a:rPr lang="pt-BR" sz="1400" dirty="0">
                <a:effectLst/>
                <a:latin typeface="Arial" panose="020B0604020202020204" pitchFamily="34" charset="0"/>
                <a:ea typeface="Calibri" panose="020F0502020204030204" pitchFamily="34" charset="0"/>
                <a:cs typeface="Times New Roman" panose="02020603050405020304" pitchFamily="18" charset="0"/>
              </a:rPr>
              <a:t>Residencial;</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effectLst/>
                <a:latin typeface="Arial" panose="020B0604020202020204" pitchFamily="34" charset="0"/>
                <a:ea typeface="Calibri" panose="020F0502020204030204" pitchFamily="34" charset="0"/>
                <a:cs typeface="Times New Roman" panose="02020603050405020304" pitchFamily="18" charset="0"/>
              </a:rPr>
              <a:t>Studio ou </a:t>
            </a:r>
            <a:r>
              <a:rPr lang="pt-BR" sz="1400" dirty="0" err="1">
                <a:effectLst/>
                <a:latin typeface="Arial" panose="020B0604020202020204" pitchFamily="34" charset="0"/>
                <a:ea typeface="Calibri" panose="020F0502020204030204" pitchFamily="34" charset="0"/>
                <a:cs typeface="Times New Roman" panose="02020603050405020304" pitchFamily="18" charset="0"/>
              </a:rPr>
              <a:t>Kitnet</a:t>
            </a:r>
            <a:r>
              <a:rPr lang="pt-BR" sz="1400" dirty="0">
                <a:effectLst/>
                <a:latin typeface="Arial" panose="020B0604020202020204" pitchFamily="34" charset="0"/>
                <a:ea typeface="Calibri" panose="020F0502020204030204" pitchFamily="34" charset="0"/>
                <a:cs typeface="Times New Roman" panose="02020603050405020304" pitchFamily="18" charset="0"/>
              </a:rPr>
              <a:t>;</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effectLst/>
                <a:latin typeface="Arial" panose="020B0604020202020204" pitchFamily="34" charset="0"/>
                <a:ea typeface="Calibri" panose="020F0502020204030204" pitchFamily="34" charset="0"/>
                <a:cs typeface="Times New Roman" panose="02020603050405020304" pitchFamily="18" charset="0"/>
              </a:rPr>
              <a:t>Misto;</a:t>
            </a:r>
            <a:endParaRPr lang="pt-BR" sz="1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effectLst/>
                <a:latin typeface="Arial" panose="020B0604020202020204" pitchFamily="34" charset="0"/>
                <a:ea typeface="Times New Roman" panose="02020603050405020304" pitchFamily="18" charset="0"/>
              </a:rPr>
              <a:t>Comercial e de serviços</a:t>
            </a:r>
            <a:r>
              <a:rPr lang="pt-BR" sz="1400" dirty="0">
                <a:effectLst/>
              </a:rPr>
              <a:t>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SzPts val="1000"/>
            </a:pPr>
            <a:endPar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Bef>
                <a:spcPts val="2000"/>
              </a:spcBef>
              <a:spcAft>
                <a:spcPts val="600"/>
              </a:spcAft>
            </a:pPr>
            <a:endParaRPr lang="pt-BR" sz="1400" b="1" kern="0" dirty="0">
              <a:solidFill>
                <a:srgbClr val="000000"/>
              </a:solidFill>
              <a:effectLst/>
              <a:latin typeface="Arial" panose="020B0604020202020204" pitchFamily="34" charset="0"/>
              <a:ea typeface="Arial" panose="020B0604020202020204" pitchFamily="34" charset="0"/>
            </a:endParaRPr>
          </a:p>
          <a:p>
            <a:pPr algn="ctr">
              <a:lnSpc>
                <a:spcPct val="115000"/>
              </a:lnSpc>
              <a:spcBef>
                <a:spcPts val="2000"/>
              </a:spcBef>
              <a:spcAft>
                <a:spcPts val="600"/>
              </a:spcAft>
            </a:pPr>
            <a:endParaRPr lang="pt-BR" sz="1400" b="1" kern="0" dirty="0">
              <a:solidFill>
                <a:srgbClr val="000000"/>
              </a:solidFill>
              <a:effectLst/>
              <a:latin typeface="Arial" panose="020B0604020202020204" pitchFamily="34" charset="0"/>
              <a:ea typeface="Arial" panose="020B0604020202020204" pitchFamily="34" charset="0"/>
            </a:endParaRPr>
          </a:p>
          <a:p>
            <a:pPr marL="46038" lvl="1" algn="just"/>
            <a:endParaRPr lang="pt-BR"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6038" lvl="1" algn="just"/>
            <a:endParaRPr lang="pt-BR"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6038" lvl="1" algn="just"/>
            <a:endParaRPr lang="pt-BR" sz="1400" b="1" kern="0" dirty="0">
              <a:solidFill>
                <a:srgbClr val="000000"/>
              </a:solidFill>
              <a:effectLst/>
              <a:latin typeface="Arial" panose="020B0604020202020204" pitchFamily="34" charset="0"/>
              <a:ea typeface="Arial" panose="020B0604020202020204" pitchFamily="34" charset="0"/>
            </a:endParaRPr>
          </a:p>
          <a:p>
            <a:pPr marL="46038" lvl="1" algn="just"/>
            <a:endParaRPr lang="pt-BR" sz="1400" b="1" kern="0" dirty="0">
              <a:solidFill>
                <a:srgbClr val="000000"/>
              </a:solidFill>
              <a:effectLst/>
              <a:latin typeface="Arial" panose="020B0604020202020204" pitchFamily="34" charset="0"/>
              <a:ea typeface="Arial" panose="020B0604020202020204" pitchFamily="34" charset="0"/>
            </a:endParaRPr>
          </a:p>
          <a:p>
            <a:pPr lvl="1" algn="just"/>
            <a:endPar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400" b="1" kern="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gn="just"/>
            <a:endParaRPr lang="pt-BR" sz="1400" b="1" kern="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 </a:t>
            </a:r>
            <a:endParaRPr lang="pt-BR" sz="1400" dirty="0">
              <a:effectLst/>
              <a:latin typeface="Arial" panose="020B06040202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5658CB2A-9403-71F5-F1B4-70C1FADC0EAE}"/>
              </a:ext>
            </a:extLst>
          </p:cNvPr>
          <p:cNvPicPr>
            <a:picLocks noChangeAspect="1"/>
          </p:cNvPicPr>
          <p:nvPr/>
        </p:nvPicPr>
        <p:blipFill>
          <a:blip r:embed="rId3"/>
          <a:stretch>
            <a:fillRect/>
          </a:stretch>
        </p:blipFill>
        <p:spPr>
          <a:xfrm>
            <a:off x="7741273" y="6209268"/>
            <a:ext cx="4450727" cy="648732"/>
          </a:xfrm>
          <a:prstGeom prst="rect">
            <a:avLst/>
          </a:prstGeom>
        </p:spPr>
      </p:pic>
    </p:spTree>
    <p:extLst>
      <p:ext uri="{BB962C8B-B14F-4D97-AF65-F5344CB8AC3E}">
        <p14:creationId xmlns:p14="http://schemas.microsoft.com/office/powerpoint/2010/main" val="3772943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8C807-B205-8180-746A-EF479587AAD7}"/>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404D0579-25D0-FCCE-6B10-1BED20030DCF}"/>
              </a:ext>
            </a:extLst>
          </p:cNvPr>
          <p:cNvPicPr>
            <a:picLocks noChangeAspect="1"/>
          </p:cNvPicPr>
          <p:nvPr/>
        </p:nvPicPr>
        <p:blipFill rotWithShape="1">
          <a:blip r:embed="rId2"/>
          <a:srcRect l="50824" b="75050"/>
          <a:stretch/>
        </p:blipFill>
        <p:spPr>
          <a:xfrm>
            <a:off x="9740900" y="0"/>
            <a:ext cx="2362200" cy="800417"/>
          </a:xfrm>
          <a:prstGeom prst="rect">
            <a:avLst/>
          </a:prstGeom>
        </p:spPr>
      </p:pic>
      <p:graphicFrame>
        <p:nvGraphicFramePr>
          <p:cNvPr id="2" name="Tabela 1">
            <a:extLst>
              <a:ext uri="{FF2B5EF4-FFF2-40B4-BE49-F238E27FC236}">
                <a16:creationId xmlns:a16="http://schemas.microsoft.com/office/drawing/2014/main" id="{EE2C538F-4CE2-F66C-BDAA-D602848502E1}"/>
              </a:ext>
            </a:extLst>
          </p:cNvPr>
          <p:cNvGraphicFramePr>
            <a:graphicFrameLocks noGrp="1"/>
          </p:cNvGraphicFramePr>
          <p:nvPr>
            <p:extLst>
              <p:ext uri="{D42A27DB-BD31-4B8C-83A1-F6EECF244321}">
                <p14:modId xmlns:p14="http://schemas.microsoft.com/office/powerpoint/2010/main" val="564790887"/>
              </p:ext>
            </p:extLst>
          </p:nvPr>
        </p:nvGraphicFramePr>
        <p:xfrm>
          <a:off x="406399" y="2320741"/>
          <a:ext cx="10515601" cy="3037492"/>
        </p:xfrm>
        <a:graphic>
          <a:graphicData uri="http://schemas.openxmlformats.org/drawingml/2006/table">
            <a:tbl>
              <a:tblPr firstRow="1" firstCol="1" bandRow="1">
                <a:tableStyleId>{5C22544A-7EE6-4342-B048-85BDC9FD1C3A}</a:tableStyleId>
              </a:tblPr>
              <a:tblGrid>
                <a:gridCol w="2149389">
                  <a:extLst>
                    <a:ext uri="{9D8B030D-6E8A-4147-A177-3AD203B41FA5}">
                      <a16:colId xmlns:a16="http://schemas.microsoft.com/office/drawing/2014/main" val="3223402108"/>
                    </a:ext>
                  </a:extLst>
                </a:gridCol>
                <a:gridCol w="2149389">
                  <a:extLst>
                    <a:ext uri="{9D8B030D-6E8A-4147-A177-3AD203B41FA5}">
                      <a16:colId xmlns:a16="http://schemas.microsoft.com/office/drawing/2014/main" val="2225645363"/>
                    </a:ext>
                  </a:extLst>
                </a:gridCol>
                <a:gridCol w="2149389">
                  <a:extLst>
                    <a:ext uri="{9D8B030D-6E8A-4147-A177-3AD203B41FA5}">
                      <a16:colId xmlns:a16="http://schemas.microsoft.com/office/drawing/2014/main" val="2274412302"/>
                    </a:ext>
                  </a:extLst>
                </a:gridCol>
                <a:gridCol w="2149389">
                  <a:extLst>
                    <a:ext uri="{9D8B030D-6E8A-4147-A177-3AD203B41FA5}">
                      <a16:colId xmlns:a16="http://schemas.microsoft.com/office/drawing/2014/main" val="1812201822"/>
                    </a:ext>
                  </a:extLst>
                </a:gridCol>
                <a:gridCol w="1918045">
                  <a:extLst>
                    <a:ext uri="{9D8B030D-6E8A-4147-A177-3AD203B41FA5}">
                      <a16:colId xmlns:a16="http://schemas.microsoft.com/office/drawing/2014/main" val="1945022088"/>
                    </a:ext>
                  </a:extLst>
                </a:gridCol>
              </a:tblGrid>
              <a:tr h="299480">
                <a:tc>
                  <a:txBody>
                    <a:bodyPr/>
                    <a:lstStyle/>
                    <a:p>
                      <a:pPr algn="ctr">
                        <a:lnSpc>
                          <a:spcPct val="150000"/>
                        </a:lnSpc>
                      </a:pPr>
                      <a:r>
                        <a:rPr lang="pt-BR" sz="1400" dirty="0">
                          <a:effectLst/>
                        </a:rPr>
                        <a:t> </a:t>
                      </a:r>
                      <a:endParaRPr lang="pt-B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400">
                          <a:effectLst/>
                        </a:rPr>
                        <a:t> </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pt-BR" sz="1400">
                          <a:effectLst/>
                        </a:rPr>
                        <a:t> </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ct val="150000"/>
                        </a:lnSpc>
                      </a:pPr>
                      <a:r>
                        <a:rPr lang="pt-BR" sz="1400">
                          <a:effectLst/>
                        </a:rPr>
                        <a:t>Vagas de Estacionamento</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pt-BR"/>
                    </a:p>
                  </a:txBody>
                  <a:tcPr/>
                </a:tc>
                <a:extLst>
                  <a:ext uri="{0D108BD9-81ED-4DB2-BD59-A6C34878D82A}">
                    <a16:rowId xmlns:a16="http://schemas.microsoft.com/office/drawing/2014/main" val="2322702956"/>
                  </a:ext>
                </a:extLst>
              </a:tr>
              <a:tr h="634822">
                <a:tc>
                  <a:txBody>
                    <a:bodyPr/>
                    <a:lstStyle/>
                    <a:p>
                      <a:pPr algn="ctr">
                        <a:lnSpc>
                          <a:spcPct val="150000"/>
                        </a:lnSpc>
                      </a:pPr>
                      <a:r>
                        <a:rPr lang="pt-BR" sz="1400">
                          <a:effectLst/>
                        </a:rPr>
                        <a:t> </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400">
                          <a:effectLst/>
                        </a:rPr>
                        <a:t>Unidades</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pt-BR" sz="1400">
                          <a:effectLst/>
                        </a:rPr>
                        <a:t>Dormitórios</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pt-BR" sz="1400">
                          <a:effectLst/>
                        </a:rPr>
                        <a:t>Internas Moradores</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400">
                          <a:effectLst/>
                        </a:rPr>
                        <a:t>Externas</a:t>
                      </a:r>
                    </a:p>
                    <a:p>
                      <a:pPr algn="ctr">
                        <a:lnSpc>
                          <a:spcPct val="150000"/>
                        </a:lnSpc>
                      </a:pPr>
                      <a:r>
                        <a:rPr lang="pt-BR" sz="1400">
                          <a:effectLst/>
                        </a:rPr>
                        <a:t>Serviços</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5614688"/>
                  </a:ext>
                </a:extLst>
              </a:tr>
              <a:tr h="299480">
                <a:tc rowSpan="2">
                  <a:txBody>
                    <a:bodyPr/>
                    <a:lstStyle/>
                    <a:p>
                      <a:pPr algn="ctr">
                        <a:lnSpc>
                          <a:spcPct val="150000"/>
                        </a:lnSpc>
                      </a:pPr>
                      <a:r>
                        <a:rPr lang="pt-BR" sz="1400">
                          <a:effectLst/>
                        </a:rPr>
                        <a:t>Residencial</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algn="ctr">
                        <a:lnSpc>
                          <a:spcPct val="150000"/>
                        </a:lnSpc>
                      </a:pPr>
                      <a:r>
                        <a:rPr lang="pt-BR" sz="1400">
                          <a:effectLst/>
                        </a:rPr>
                        <a:t> </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pt-BR" sz="1400">
                          <a:effectLst/>
                        </a:rPr>
                        <a:t>2</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pt-BR" sz="1400">
                          <a:effectLst/>
                        </a:rPr>
                        <a:t>1 vaga por UH </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400">
                          <a:effectLst/>
                        </a:rPr>
                        <a:t>1 (1)</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9187588"/>
                  </a:ext>
                </a:extLst>
              </a:tr>
              <a:tr h="299480">
                <a:tc vMerge="1">
                  <a:txBody>
                    <a:bodyPr/>
                    <a:lstStyle/>
                    <a:p>
                      <a:endParaRPr lang="pt-BR"/>
                    </a:p>
                  </a:txBody>
                  <a:tcPr/>
                </a:tc>
                <a:tc vMerge="1">
                  <a:txBody>
                    <a:bodyPr/>
                    <a:lstStyle/>
                    <a:p>
                      <a:endParaRPr lang="pt-BR"/>
                    </a:p>
                  </a:txBody>
                  <a:tcPr/>
                </a:tc>
                <a:tc>
                  <a:txBody>
                    <a:bodyPr/>
                    <a:lstStyle/>
                    <a:p>
                      <a:pPr algn="ctr">
                        <a:lnSpc>
                          <a:spcPct val="150000"/>
                        </a:lnSpc>
                      </a:pPr>
                      <a:r>
                        <a:rPr lang="pt-BR" sz="1400">
                          <a:effectLst/>
                        </a:rPr>
                        <a:t>3 ou mais</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pt-BR" sz="1400">
                          <a:effectLst/>
                        </a:rPr>
                        <a:t>2 vagas por UH </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400">
                          <a:effectLst/>
                        </a:rPr>
                        <a:t>1</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10649696"/>
                  </a:ext>
                </a:extLst>
              </a:tr>
              <a:tr h="299480">
                <a:tc rowSpan="3">
                  <a:txBody>
                    <a:bodyPr/>
                    <a:lstStyle/>
                    <a:p>
                      <a:pPr algn="ctr">
                        <a:lnSpc>
                          <a:spcPct val="150000"/>
                        </a:lnSpc>
                      </a:pPr>
                      <a:r>
                        <a:rPr lang="pt-BR" sz="1400">
                          <a:effectLst/>
                        </a:rPr>
                        <a:t>Kitnet ou Studio</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400">
                          <a:effectLst/>
                        </a:rPr>
                        <a:t>0 a 20 UH</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pt-BR" sz="1400">
                          <a:effectLst/>
                        </a:rPr>
                        <a:t>1</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pt-BR" sz="1400">
                          <a:effectLst/>
                        </a:rPr>
                        <a:t>0,5 vaga por UH </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400">
                          <a:effectLst/>
                        </a:rPr>
                        <a:t>0</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03077831"/>
                  </a:ext>
                </a:extLst>
              </a:tr>
              <a:tr h="299480">
                <a:tc vMerge="1">
                  <a:txBody>
                    <a:bodyPr/>
                    <a:lstStyle/>
                    <a:p>
                      <a:endParaRPr lang="pt-BR"/>
                    </a:p>
                  </a:txBody>
                  <a:tcPr/>
                </a:tc>
                <a:tc>
                  <a:txBody>
                    <a:bodyPr/>
                    <a:lstStyle/>
                    <a:p>
                      <a:pPr algn="ctr">
                        <a:lnSpc>
                          <a:spcPct val="150000"/>
                        </a:lnSpc>
                      </a:pPr>
                      <a:r>
                        <a:rPr lang="pt-BR" sz="1400">
                          <a:effectLst/>
                        </a:rPr>
                        <a:t>21 a 40 UH</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pt-BR" sz="1400">
                          <a:effectLst/>
                        </a:rPr>
                        <a:t>1</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pt-BR" sz="1400">
                          <a:effectLst/>
                        </a:rPr>
                        <a:t>0,5 vaga por UH </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400">
                          <a:effectLst/>
                        </a:rPr>
                        <a:t>0</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79217869"/>
                  </a:ext>
                </a:extLst>
              </a:tr>
              <a:tr h="299480">
                <a:tc vMerge="1">
                  <a:txBody>
                    <a:bodyPr/>
                    <a:lstStyle/>
                    <a:p>
                      <a:endParaRPr lang="pt-BR"/>
                    </a:p>
                  </a:txBody>
                  <a:tcPr/>
                </a:tc>
                <a:tc>
                  <a:txBody>
                    <a:bodyPr/>
                    <a:lstStyle/>
                    <a:p>
                      <a:pPr>
                        <a:lnSpc>
                          <a:spcPct val="150000"/>
                        </a:lnSpc>
                      </a:pPr>
                      <a:r>
                        <a:rPr lang="pt-BR" sz="1400">
                          <a:effectLst/>
                        </a:rPr>
                        <a:t>Acima de 41 UH</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pt-BR" sz="1400">
                          <a:effectLst/>
                        </a:rPr>
                        <a:t>1</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pt-BR" sz="1400">
                          <a:effectLst/>
                        </a:rPr>
                        <a:t>0,75 vaga por UH</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400">
                          <a:effectLst/>
                        </a:rPr>
                        <a:t>1</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66528619"/>
                  </a:ext>
                </a:extLst>
              </a:tr>
              <a:tr h="299480">
                <a:tc>
                  <a:txBody>
                    <a:bodyPr/>
                    <a:lstStyle/>
                    <a:p>
                      <a:pPr algn="ctr">
                        <a:lnSpc>
                          <a:spcPct val="150000"/>
                        </a:lnSpc>
                      </a:pPr>
                      <a:r>
                        <a:rPr lang="pt-BR" sz="1400">
                          <a:effectLst/>
                        </a:rPr>
                        <a:t>Comercial e de serviços</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400">
                          <a:effectLst/>
                        </a:rPr>
                        <a:t> </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pt-BR" sz="1400">
                          <a:effectLst/>
                        </a:rPr>
                        <a:t> </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pt-BR" sz="1400">
                          <a:effectLst/>
                        </a:rPr>
                        <a:t>1 vaga a cada 100 m2 útil</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400" dirty="0">
                          <a:effectLst/>
                        </a:rPr>
                        <a:t>1 vaga a cada 100 m2 útil</a:t>
                      </a:r>
                      <a:endParaRPr lang="pt-B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47916169"/>
                  </a:ext>
                </a:extLst>
              </a:tr>
            </a:tbl>
          </a:graphicData>
        </a:graphic>
      </p:graphicFrame>
      <p:sp>
        <p:nvSpPr>
          <p:cNvPr id="3" name="Rectangle 1">
            <a:extLst>
              <a:ext uri="{FF2B5EF4-FFF2-40B4-BE49-F238E27FC236}">
                <a16:creationId xmlns:a16="http://schemas.microsoft.com/office/drawing/2014/main" id="{F0E76568-418E-FA81-D48B-88D2A946E55D}"/>
              </a:ext>
            </a:extLst>
          </p:cNvPr>
          <p:cNvSpPr>
            <a:spLocks noChangeArrowheads="1"/>
          </p:cNvSpPr>
          <p:nvPr/>
        </p:nvSpPr>
        <p:spPr bwMode="auto">
          <a:xfrm>
            <a:off x="703056" y="1021970"/>
            <a:ext cx="1035070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tabLst/>
            </a:pPr>
            <a:r>
              <a:rPr kumimoji="0" lang="pt-BR" altLang="pt-BR" sz="16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Art</a:t>
            </a:r>
            <a:r>
              <a:rPr kumimoji="0" lang="pt-BR" altLang="pt-BR"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52) A oferta de vaga de estacionamentos dos Condom</a:t>
            </a:r>
            <a:r>
              <a:rPr kumimoji="0" lang="pt-BR" altLang="pt-B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pt-BR" altLang="pt-BR"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nios Verticais observar</a:t>
            </a:r>
            <a:r>
              <a:rPr kumimoji="0" lang="pt-BR" altLang="pt-B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á</a:t>
            </a:r>
            <a:r>
              <a:rPr kumimoji="0" lang="pt-BR" altLang="pt-BR"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 tabela abaixo:</a:t>
            </a:r>
            <a:endParaRPr kumimoji="0" lang="pt-BR" altLang="pt-BR" sz="1600" b="0" i="0" u="none" strike="noStrike" cap="none" normalizeH="0" baseline="0" dirty="0">
              <a:ln>
                <a:noFill/>
              </a:ln>
              <a:solidFill>
                <a:schemeClr val="tx1"/>
              </a:solidFill>
              <a:effectLst/>
            </a:endParaRPr>
          </a:p>
          <a:p>
            <a:pPr marL="1371600" marR="0" lvl="3" indent="0" algn="just" defTabSz="914400" rtl="0" eaLnBrk="0" fontAlgn="base" latinLnBrk="0" hangingPunct="0">
              <a:lnSpc>
                <a:spcPct val="100000"/>
              </a:lnSpc>
              <a:spcBef>
                <a:spcPct val="0"/>
              </a:spcBef>
              <a:spcAft>
                <a:spcPct val="0"/>
              </a:spcAft>
              <a:buClrTx/>
              <a:buSzTx/>
              <a:buFontTx/>
              <a:buAutoNum type="romanUcParenR"/>
              <a:tabLst/>
            </a:pPr>
            <a:r>
              <a:rPr kumimoji="0" lang="pt-BR" altLang="pt-BR"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Quando com mais de 40 Unidades</a:t>
            </a:r>
            <a:endParaRPr kumimoji="0" lang="pt-BR" altLang="pt-BR" sz="1600" b="0" i="0" u="none" strike="noStrike" cap="none" normalizeH="0" baseline="0" dirty="0">
              <a:ln>
                <a:noFill/>
              </a:ln>
              <a:solidFill>
                <a:schemeClr val="tx1"/>
              </a:solidFill>
              <a:effectLst/>
            </a:endParaRPr>
          </a:p>
          <a:p>
            <a:pPr marL="1371600" marR="0" lvl="3" indent="0" algn="just" defTabSz="914400" rtl="0" eaLnBrk="0" fontAlgn="base" latinLnBrk="0" hangingPunct="0">
              <a:lnSpc>
                <a:spcPct val="100000"/>
              </a:lnSpc>
              <a:spcBef>
                <a:spcPct val="0"/>
              </a:spcBef>
              <a:spcAft>
                <a:spcPct val="0"/>
              </a:spcAft>
              <a:buClrTx/>
              <a:buSzTx/>
              <a:buFontTx/>
              <a:buAutoNum type="romanUcParenR"/>
              <a:tabLst/>
            </a:pPr>
            <a:r>
              <a:rPr kumimoji="0" lang="pt-BR" altLang="pt-BR"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Uso misto aplica o somat</a:t>
            </a:r>
            <a:r>
              <a:rPr kumimoji="0" lang="pt-BR" altLang="pt-B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pt-BR" altLang="pt-BR"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rio do residencial com comercial ou servi</a:t>
            </a:r>
            <a:r>
              <a:rPr kumimoji="0" lang="pt-BR" altLang="pt-B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ç</a:t>
            </a:r>
            <a:r>
              <a:rPr kumimoji="0" lang="pt-BR" altLang="pt-BR"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os, e bonifica</a:t>
            </a:r>
            <a:r>
              <a:rPr kumimoji="0" lang="pt-BR" altLang="pt-B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ç</a:t>
            </a:r>
            <a:r>
              <a:rPr kumimoji="0" lang="pt-BR" altLang="pt-BR"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ão de possibilidade de redu</a:t>
            </a:r>
            <a:r>
              <a:rPr kumimoji="0" lang="pt-BR" altLang="pt-B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ç</a:t>
            </a:r>
            <a:r>
              <a:rPr kumimoji="0" lang="pt-BR" altLang="pt-BR"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ão de 10% no total;</a:t>
            </a:r>
            <a:endParaRPr kumimoji="0" lang="pt-BR" altLang="pt-BR" sz="1600" b="0" i="0" u="none" strike="noStrike" cap="none" normalizeH="0" baseline="0" dirty="0">
              <a:ln>
                <a:noFill/>
              </a:ln>
              <a:solidFill>
                <a:schemeClr val="tx1"/>
              </a:solidFill>
              <a:effectLst/>
              <a:latin typeface="Arial" panose="020B0604020202020204" pitchFamily="34" charset="0"/>
            </a:endParaRPr>
          </a:p>
        </p:txBody>
      </p:sp>
      <p:sp>
        <p:nvSpPr>
          <p:cNvPr id="6" name="CaixaDeTexto 5">
            <a:extLst>
              <a:ext uri="{FF2B5EF4-FFF2-40B4-BE49-F238E27FC236}">
                <a16:creationId xmlns:a16="http://schemas.microsoft.com/office/drawing/2014/main" id="{EF66DDA3-3B16-2FE0-AD47-AD11D177D389}"/>
              </a:ext>
            </a:extLst>
          </p:cNvPr>
          <p:cNvSpPr txBox="1"/>
          <p:nvPr/>
        </p:nvSpPr>
        <p:spPr>
          <a:xfrm>
            <a:off x="946046" y="5579786"/>
            <a:ext cx="9864725" cy="1026948"/>
          </a:xfrm>
          <a:prstGeom prst="rect">
            <a:avLst/>
          </a:prstGeom>
          <a:noFill/>
        </p:spPr>
        <p:txBody>
          <a:bodyPr wrap="square">
            <a:spAutoFit/>
          </a:bodyPr>
          <a:lstStyle/>
          <a:p>
            <a:pPr lvl="0" algn="just">
              <a:lnSpc>
                <a:spcPct val="150000"/>
              </a:lnSpc>
              <a:buSzPts val="1000"/>
            </a:pPr>
            <a:r>
              <a:rPr lang="pt-BR" sz="1400" dirty="0">
                <a:effectLst/>
                <a:latin typeface="Arial" panose="020B0604020202020204" pitchFamily="34" charset="0"/>
                <a:ea typeface="Calibri" panose="020F0502020204030204" pitchFamily="34" charset="0"/>
                <a:cs typeface="Times New Roman" panose="02020603050405020304" pitchFamily="18" charset="0"/>
              </a:rPr>
              <a:t>53) A oferta de vagas de estacionamentos destinados a bicicletas observará no mínimo ou uma vaga para cada 5 unidades habitacionais, ou uma vaga para cada 10 vagas de estacionamento automotor, adotando-se o que observar o maior valor;</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2600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25BCC-91FD-3A04-F27B-FFB6FE5E0760}"/>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DF473C31-F10D-81E4-97A3-2E4E507C110C}"/>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67B3A50D-F471-6A90-676A-C76E2B43CCEE}"/>
              </a:ext>
            </a:extLst>
          </p:cNvPr>
          <p:cNvSpPr/>
          <p:nvPr/>
        </p:nvSpPr>
        <p:spPr>
          <a:xfrm>
            <a:off x="539666" y="359320"/>
            <a:ext cx="10551887" cy="9063507"/>
          </a:xfrm>
          <a:prstGeom prst="rect">
            <a:avLst/>
          </a:prstGeom>
        </p:spPr>
        <p:txBody>
          <a:bodyPr wrap="square">
            <a:spAutoFit/>
          </a:bodyPr>
          <a:lstStyle/>
          <a:p>
            <a:pPr algn="just"/>
            <a:r>
              <a:rPr lang="pt-BR" sz="1400" b="1" kern="0" dirty="0">
                <a:solidFill>
                  <a:srgbClr val="000000"/>
                </a:solidFill>
                <a:effectLst/>
                <a:latin typeface="Arial" panose="020B0604020202020204" pitchFamily="34" charset="0"/>
                <a:ea typeface="Arial" panose="020B0604020202020204" pitchFamily="34" charset="0"/>
                <a:cs typeface="Arial" panose="020B0604020202020204" pitchFamily="34" charset="0"/>
              </a:rPr>
              <a:t>CAPÍTULO III –DAS DIRETRIZES ESPECIFICAS PARA O PARCELAMENTO DO SOLO</a:t>
            </a:r>
            <a:endParaRPr lang="pt-BR" sz="1400" b="1" kern="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algn="ctr">
              <a:lnSpc>
                <a:spcPct val="115000"/>
              </a:lnSpc>
              <a:spcBef>
                <a:spcPts val="1000"/>
              </a:spcBef>
            </a:pPr>
            <a:r>
              <a:rPr lang="pt-BR"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Seção VI - DO CONJUNTO HABITACIONAL DE INTERESSE SOCIAL</a:t>
            </a:r>
          </a:p>
          <a:p>
            <a:pPr algn="just"/>
            <a:endParaRPr lang="pt-BR" sz="14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buSzPts val="1000"/>
            </a:pPr>
            <a:r>
              <a:rPr lang="pt-BR"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Art</a:t>
            </a:r>
            <a:r>
              <a:rPr lang="pt-B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pt-BR"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54</a:t>
            </a:r>
            <a:r>
              <a:rPr lang="pt-B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Nos conjuntos habitacionais de interesse social, destinados exclusivamente à implantação de programas habitacionais de interesse social pelas entidades governamentais, instituições congêneres ou empreendedores, caberá:</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50000"/>
              </a:lnSpc>
            </a:pPr>
            <a:r>
              <a:rPr lang="pt-B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Estarem inseridos em áreas de interesse social conforme plano diretor vigente ou legislação específica;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Prioridade nos processos de aprovação de projetos;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Parâmetros específicos de parcelamento;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pPr>
            <a:r>
              <a:rPr lang="pt-B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SzPts val="1000"/>
            </a:pPr>
            <a:r>
              <a:rPr lang="pt-BR"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Art</a:t>
            </a:r>
            <a:r>
              <a:rPr lang="pt-B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55) O processo dos conjuntos habitacionais de interesse social construirá do parcelamento de solo na forma de loteamento urbano seguido da execução das unidades habitacionais em um único processo;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50000"/>
              </a:lnSpc>
            </a:pPr>
            <a:r>
              <a:rPr lang="pt-B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SzPts val="1000"/>
            </a:pPr>
            <a:r>
              <a:rPr lang="pt-BR"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Art</a:t>
            </a:r>
            <a:r>
              <a:rPr lang="pt-B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56) A delimitação das Áreas de Interesse Social poderá ser alterada somente em legislação específica, mediante requerimento justificado, com o devido processo de participação social;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SzPts val="1000"/>
            </a:pPr>
            <a:endPar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Bef>
                <a:spcPts val="2000"/>
              </a:spcBef>
              <a:spcAft>
                <a:spcPts val="600"/>
              </a:spcAft>
            </a:pPr>
            <a:endParaRPr lang="pt-BR" sz="1400" b="1" kern="0" dirty="0">
              <a:solidFill>
                <a:srgbClr val="000000"/>
              </a:solidFill>
              <a:effectLst/>
              <a:latin typeface="Arial" panose="020B0604020202020204" pitchFamily="34" charset="0"/>
              <a:ea typeface="Arial" panose="020B0604020202020204" pitchFamily="34" charset="0"/>
            </a:endParaRPr>
          </a:p>
          <a:p>
            <a:pPr algn="ctr">
              <a:lnSpc>
                <a:spcPct val="115000"/>
              </a:lnSpc>
              <a:spcBef>
                <a:spcPts val="2000"/>
              </a:spcBef>
              <a:spcAft>
                <a:spcPts val="600"/>
              </a:spcAft>
            </a:pPr>
            <a:endParaRPr lang="pt-BR" sz="1400" b="1" kern="0" dirty="0">
              <a:solidFill>
                <a:srgbClr val="000000"/>
              </a:solidFill>
              <a:effectLst/>
              <a:latin typeface="Arial" panose="020B0604020202020204" pitchFamily="34" charset="0"/>
              <a:ea typeface="Arial" panose="020B0604020202020204" pitchFamily="34" charset="0"/>
            </a:endParaRPr>
          </a:p>
          <a:p>
            <a:pPr marL="46038" lvl="1" algn="just"/>
            <a:endParaRPr lang="pt-BR"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6038" lvl="1" algn="just"/>
            <a:endParaRPr lang="pt-BR"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6038" lvl="1" algn="just"/>
            <a:endParaRPr lang="pt-BR" sz="1400" b="1" kern="0" dirty="0">
              <a:solidFill>
                <a:srgbClr val="000000"/>
              </a:solidFill>
              <a:effectLst/>
              <a:latin typeface="Arial" panose="020B0604020202020204" pitchFamily="34" charset="0"/>
              <a:ea typeface="Arial" panose="020B0604020202020204" pitchFamily="34" charset="0"/>
            </a:endParaRPr>
          </a:p>
          <a:p>
            <a:pPr marL="46038" lvl="1" algn="just"/>
            <a:endParaRPr lang="pt-BR" sz="1400" b="1" kern="0" dirty="0">
              <a:solidFill>
                <a:srgbClr val="000000"/>
              </a:solidFill>
              <a:effectLst/>
              <a:latin typeface="Arial" panose="020B0604020202020204" pitchFamily="34" charset="0"/>
              <a:ea typeface="Arial" panose="020B0604020202020204" pitchFamily="34" charset="0"/>
            </a:endParaRPr>
          </a:p>
          <a:p>
            <a:pPr lvl="1" algn="just"/>
            <a:endPar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1400" b="1" kern="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gn="just"/>
            <a:endParaRPr lang="pt-BR" sz="1400" b="1" kern="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 </a:t>
            </a:r>
            <a:endParaRPr lang="pt-BR" sz="1400" dirty="0">
              <a:effectLst/>
              <a:latin typeface="Arial" panose="020B06040202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06AEBF12-A468-5D1E-0D39-5B91C14C181D}"/>
              </a:ext>
            </a:extLst>
          </p:cNvPr>
          <p:cNvPicPr>
            <a:picLocks noChangeAspect="1"/>
          </p:cNvPicPr>
          <p:nvPr/>
        </p:nvPicPr>
        <p:blipFill>
          <a:blip r:embed="rId3"/>
          <a:stretch>
            <a:fillRect/>
          </a:stretch>
        </p:blipFill>
        <p:spPr>
          <a:xfrm>
            <a:off x="7741273" y="6209268"/>
            <a:ext cx="4450727" cy="648732"/>
          </a:xfrm>
          <a:prstGeom prst="rect">
            <a:avLst/>
          </a:prstGeom>
        </p:spPr>
      </p:pic>
    </p:spTree>
    <p:extLst>
      <p:ext uri="{BB962C8B-B14F-4D97-AF65-F5344CB8AC3E}">
        <p14:creationId xmlns:p14="http://schemas.microsoft.com/office/powerpoint/2010/main" val="2242335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537D7-AA46-2B37-218E-D728DEF9025B}"/>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FABB805A-945C-A4C9-52E7-E27F7A546102}"/>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A7054B03-7BAA-10B4-28CB-DC48AB2E1EA5}"/>
              </a:ext>
            </a:extLst>
          </p:cNvPr>
          <p:cNvSpPr/>
          <p:nvPr/>
        </p:nvSpPr>
        <p:spPr>
          <a:xfrm>
            <a:off x="539666" y="359320"/>
            <a:ext cx="10551887" cy="5335820"/>
          </a:xfrm>
          <a:prstGeom prst="rect">
            <a:avLst/>
          </a:prstGeom>
        </p:spPr>
        <p:txBody>
          <a:bodyPr wrap="square">
            <a:spAutoFit/>
          </a:bodyPr>
          <a:lstStyle/>
          <a:p>
            <a:pPr lvl="0" algn="just">
              <a:lnSpc>
                <a:spcPct val="150000"/>
              </a:lnSpc>
              <a:buSzPts val="1000"/>
            </a:pPr>
            <a:r>
              <a:rPr lang="pt-BR" sz="1400" dirty="0" err="1">
                <a:solidFill>
                  <a:srgbClr val="333333"/>
                </a:solidFill>
                <a:latin typeface="Arial" panose="020B0604020202020204" pitchFamily="34" charset="0"/>
                <a:ea typeface="Calibri" panose="020F0502020204030204" pitchFamily="34" charset="0"/>
                <a:cs typeface="Times New Roman" panose="02020603050405020304" pitchFamily="18" charset="0"/>
              </a:rPr>
              <a:t>Art</a:t>
            </a:r>
            <a:r>
              <a:rPr lang="pt-BR" sz="1400" dirty="0">
                <a:solidFill>
                  <a:srgbClr val="333333"/>
                </a:solidFill>
                <a:latin typeface="Arial" panose="020B0604020202020204" pitchFamily="34" charset="0"/>
                <a:ea typeface="Calibri" panose="020F0502020204030204" pitchFamily="34" charset="0"/>
                <a:cs typeface="Times New Roman" panose="02020603050405020304" pitchFamily="18" charset="0"/>
              </a:rPr>
              <a:t> 57) </a:t>
            </a: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Nenhum lote oriundo do Conjunto Habitacional de Interesse Social poderá: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ter área menor do que 160 metros quadrados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ter testada inferior a 7 metros;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distar mais de 500m (quinhentos metros) de uma via principal, medida essa distância ao longo do eixo da via que lhe dá acesso;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ter frente para via de circulação de veículos de largura inferior a largura mínima estabelecida em Lei;</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localizar-se de fundos para áreas de preservação permanente;</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pt-BR" sz="1400" dirty="0">
                <a:effectLst/>
                <a:latin typeface="Times New Roman" panose="02020603050405020304" pitchFamily="18" charset="0"/>
                <a:ea typeface="Times New Roman" panose="02020603050405020304" pitchFamily="18" charset="0"/>
              </a:rPr>
              <a:t> </a:t>
            </a:r>
          </a:p>
          <a:p>
            <a:pPr lvl="0" algn="just">
              <a:lnSpc>
                <a:spcPct val="150000"/>
              </a:lnSpc>
              <a:buSzPts val="1000"/>
            </a:pPr>
            <a:r>
              <a:rPr lang="pt-BR" sz="14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Art</a:t>
            </a: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58) O Conjunto Habitacional de Interesse Social estará dispensado de:</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Destinação de áreas patrimoniais;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Destinação de ELUP acima de 20%, salvo se outras restrições ambientais já o exigirem;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t-BR" sz="1400" dirty="0">
                <a:solidFill>
                  <a:srgbClr val="333333"/>
                </a:solidFill>
                <a:effectLst/>
                <a:highlight>
                  <a:srgbClr val="FFFF00"/>
                </a:highlight>
                <a:latin typeface="Arial" panose="020B0604020202020204" pitchFamily="34" charset="0"/>
                <a:ea typeface="Times New Roman" panose="02020603050405020304" pitchFamily="18" charset="0"/>
              </a:rPr>
              <a:t> </a:t>
            </a:r>
            <a:endParaRPr lang="pt-BR" sz="1400" dirty="0">
              <a:effectLst/>
              <a:latin typeface="Times New Roman" panose="02020603050405020304" pitchFamily="18" charset="0"/>
              <a:ea typeface="Times New Roman" panose="02020603050405020304" pitchFamily="18" charset="0"/>
            </a:endParaRPr>
          </a:p>
          <a:p>
            <a:pPr lvl="0" algn="just">
              <a:lnSpc>
                <a:spcPct val="150000"/>
              </a:lnSpc>
              <a:buSzPts val="1000"/>
            </a:pPr>
            <a:r>
              <a:rPr lang="pt-BR" sz="14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Art</a:t>
            </a: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59) Os lotes de esquina poderão ser destinados ao uso comercial ou serviços, desde que sua área não seja superior a 300 metros quadrados, estando neste caso dispensados de que a edificação seja ofertada em conjunto;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50000"/>
              </a:lnSpc>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SzPts val="1000"/>
            </a:pPr>
            <a:r>
              <a:rPr lang="pt-BR" sz="1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Art</a:t>
            </a:r>
            <a:r>
              <a:rPr lang="pt-BR" sz="1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60) </a:t>
            </a: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O sistema viário do Conjunto Habitacional de Interesse Social será o mesmo aplicado ao loteamento urbano;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m 5">
            <a:extLst>
              <a:ext uri="{FF2B5EF4-FFF2-40B4-BE49-F238E27FC236}">
                <a16:creationId xmlns:a16="http://schemas.microsoft.com/office/drawing/2014/main" id="{62A90427-73F8-E86B-9024-0D67A49E380B}"/>
              </a:ext>
            </a:extLst>
          </p:cNvPr>
          <p:cNvPicPr>
            <a:picLocks noChangeAspect="1"/>
          </p:cNvPicPr>
          <p:nvPr/>
        </p:nvPicPr>
        <p:blipFill>
          <a:blip r:embed="rId3"/>
          <a:stretch>
            <a:fillRect/>
          </a:stretch>
        </p:blipFill>
        <p:spPr>
          <a:xfrm>
            <a:off x="7741273" y="6209268"/>
            <a:ext cx="4450727" cy="648732"/>
          </a:xfrm>
          <a:prstGeom prst="rect">
            <a:avLst/>
          </a:prstGeom>
        </p:spPr>
      </p:pic>
    </p:spTree>
    <p:extLst>
      <p:ext uri="{BB962C8B-B14F-4D97-AF65-F5344CB8AC3E}">
        <p14:creationId xmlns:p14="http://schemas.microsoft.com/office/powerpoint/2010/main" val="2506631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DDC8588-39E3-AA42-942B-150673023752}"/>
              </a:ext>
            </a:extLst>
          </p:cNvPr>
          <p:cNvPicPr>
            <a:picLocks noChangeAspect="1"/>
          </p:cNvPicPr>
          <p:nvPr/>
        </p:nvPicPr>
        <p:blipFill>
          <a:blip r:embed="rId2"/>
          <a:stretch>
            <a:fillRect/>
          </a:stretch>
        </p:blipFill>
        <p:spPr>
          <a:xfrm>
            <a:off x="7741273" y="6209268"/>
            <a:ext cx="4450727" cy="648732"/>
          </a:xfrm>
          <a:prstGeom prst="rect">
            <a:avLst/>
          </a:prstGeom>
        </p:spPr>
      </p:pic>
      <p:graphicFrame>
        <p:nvGraphicFramePr>
          <p:cNvPr id="2" name="Tabela 1">
            <a:extLst>
              <a:ext uri="{FF2B5EF4-FFF2-40B4-BE49-F238E27FC236}">
                <a16:creationId xmlns:a16="http://schemas.microsoft.com/office/drawing/2014/main" id="{2CE3C0B8-682A-FD54-EF02-1A1C0EC88937}"/>
              </a:ext>
            </a:extLst>
          </p:cNvPr>
          <p:cNvGraphicFramePr>
            <a:graphicFrameLocks noGrp="1"/>
          </p:cNvGraphicFramePr>
          <p:nvPr>
            <p:extLst>
              <p:ext uri="{D42A27DB-BD31-4B8C-83A1-F6EECF244321}">
                <p14:modId xmlns:p14="http://schemas.microsoft.com/office/powerpoint/2010/main" val="3302697178"/>
              </p:ext>
            </p:extLst>
          </p:nvPr>
        </p:nvGraphicFramePr>
        <p:xfrm>
          <a:off x="700644" y="676895"/>
          <a:ext cx="10806546" cy="4608526"/>
        </p:xfrm>
        <a:graphic>
          <a:graphicData uri="http://schemas.openxmlformats.org/drawingml/2006/table">
            <a:tbl>
              <a:tblPr>
                <a:tableStyleId>{85BE263C-DBD7-4A20-BB59-AAB30ACAA65A}</a:tableStyleId>
              </a:tblPr>
              <a:tblGrid>
                <a:gridCol w="2339439">
                  <a:extLst>
                    <a:ext uri="{9D8B030D-6E8A-4147-A177-3AD203B41FA5}">
                      <a16:colId xmlns:a16="http://schemas.microsoft.com/office/drawing/2014/main" val="1876326725"/>
                    </a:ext>
                  </a:extLst>
                </a:gridCol>
                <a:gridCol w="3657600">
                  <a:extLst>
                    <a:ext uri="{9D8B030D-6E8A-4147-A177-3AD203B41FA5}">
                      <a16:colId xmlns:a16="http://schemas.microsoft.com/office/drawing/2014/main" val="3719723364"/>
                    </a:ext>
                  </a:extLst>
                </a:gridCol>
                <a:gridCol w="973777">
                  <a:extLst>
                    <a:ext uri="{9D8B030D-6E8A-4147-A177-3AD203B41FA5}">
                      <a16:colId xmlns:a16="http://schemas.microsoft.com/office/drawing/2014/main" val="2262891570"/>
                    </a:ext>
                  </a:extLst>
                </a:gridCol>
                <a:gridCol w="1626919">
                  <a:extLst>
                    <a:ext uri="{9D8B030D-6E8A-4147-A177-3AD203B41FA5}">
                      <a16:colId xmlns:a16="http://schemas.microsoft.com/office/drawing/2014/main" val="4221206663"/>
                    </a:ext>
                  </a:extLst>
                </a:gridCol>
                <a:gridCol w="1116281">
                  <a:extLst>
                    <a:ext uri="{9D8B030D-6E8A-4147-A177-3AD203B41FA5}">
                      <a16:colId xmlns:a16="http://schemas.microsoft.com/office/drawing/2014/main" val="4204051585"/>
                    </a:ext>
                  </a:extLst>
                </a:gridCol>
                <a:gridCol w="1092530">
                  <a:extLst>
                    <a:ext uri="{9D8B030D-6E8A-4147-A177-3AD203B41FA5}">
                      <a16:colId xmlns:a16="http://schemas.microsoft.com/office/drawing/2014/main" val="3047573848"/>
                    </a:ext>
                  </a:extLst>
                </a:gridCol>
              </a:tblGrid>
              <a:tr h="235218">
                <a:tc>
                  <a:txBody>
                    <a:bodyPr/>
                    <a:lstStyle/>
                    <a:p>
                      <a:pPr algn="l"/>
                      <a:r>
                        <a:rPr lang="pt-BR" sz="1400" b="1" dirty="0">
                          <a:effectLst/>
                        </a:rPr>
                        <a:t>Ação</a:t>
                      </a:r>
                    </a:p>
                  </a:txBody>
                  <a:tcPr marL="52426" marR="52426" marT="26213" marB="26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pt-BR" sz="1400" b="1">
                          <a:effectLst/>
                        </a:rPr>
                        <a:t>Tema</a:t>
                      </a:r>
                    </a:p>
                  </a:txBody>
                  <a:tcPr marL="52426" marR="52426" marT="26213" marB="26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pt-BR" sz="1400" b="1" dirty="0">
                          <a:effectLst/>
                        </a:rPr>
                        <a:t>Data</a:t>
                      </a:r>
                    </a:p>
                  </a:txBody>
                  <a:tcPr marL="52426" marR="52426" marT="26213" marB="26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a:txBody>
                    <a:bodyPr/>
                    <a:lstStyle/>
                    <a:p>
                      <a:pPr algn="l"/>
                      <a:r>
                        <a:rPr lang="pt-BR" sz="1400" b="1" dirty="0">
                          <a:effectLst/>
                        </a:rPr>
                        <a:t>Local</a:t>
                      </a:r>
                    </a:p>
                  </a:txBody>
                  <a:tcPr marL="52426" marR="52426" marT="26213" marB="26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3602478"/>
                  </a:ext>
                </a:extLst>
              </a:tr>
              <a:tr h="411630">
                <a:tc>
                  <a:txBody>
                    <a:bodyPr/>
                    <a:lstStyle/>
                    <a:p>
                      <a:r>
                        <a:rPr lang="pt-BR" sz="1400" dirty="0">
                          <a:effectLst/>
                        </a:rPr>
                        <a:t>Reuniões equipe interna</a:t>
                      </a:r>
                    </a:p>
                  </a:txBody>
                  <a:tcPr marL="52426" marR="52426" marT="26213" marB="26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dirty="0">
                          <a:effectLst/>
                        </a:rPr>
                        <a:t>Reuniões equipe interna</a:t>
                      </a:r>
                    </a:p>
                  </a:txBody>
                  <a:tcPr marL="52426" marR="52426" marT="26213" marB="26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pt-BR" sz="1400" dirty="0">
                        <a:effectLst/>
                      </a:endParaRPr>
                    </a:p>
                  </a:txBody>
                  <a:tcPr marL="52426" marR="52426" marT="26213" marB="26213">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dirty="0">
                          <a:effectLst/>
                        </a:rPr>
                        <a:t>Julho a setembro</a:t>
                      </a:r>
                    </a:p>
                  </a:txBody>
                  <a:tcPr marL="52426" marR="52426" marT="26213" marB="262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a:effectLst/>
                        </a:rPr>
                        <a:t>2024</a:t>
                      </a:r>
                    </a:p>
                  </a:txBody>
                  <a:tcPr marL="52426" marR="52426" marT="26213" marB="2621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pt-BR" sz="1400">
                        <a:effectLst/>
                      </a:endParaRPr>
                    </a:p>
                  </a:txBody>
                  <a:tcPr marL="52426" marR="52426" marT="26213" marB="26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2556098"/>
                  </a:ext>
                </a:extLst>
              </a:tr>
              <a:tr h="764456">
                <a:tc>
                  <a:txBody>
                    <a:bodyPr/>
                    <a:lstStyle/>
                    <a:p>
                      <a:r>
                        <a:rPr lang="pt-BR" sz="1400">
                          <a:effectLst/>
                        </a:rPr>
                        <a:t>1a Audiência</a:t>
                      </a:r>
                    </a:p>
                  </a:txBody>
                  <a:tcPr marL="52426" marR="52426" marT="26213" marB="26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dirty="0">
                          <a:effectLst/>
                        </a:rPr>
                        <a:t>Levantar principais demandas de alterações na legislação atual</a:t>
                      </a:r>
                    </a:p>
                  </a:txBody>
                  <a:tcPr marL="52426" marR="52426" marT="26213" marB="26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a:effectLst/>
                        </a:rPr>
                        <a:t>22</a:t>
                      </a:r>
                    </a:p>
                  </a:txBody>
                  <a:tcPr marL="52426" marR="52426" marT="26213" marB="26213">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dirty="0">
                          <a:effectLst/>
                        </a:rPr>
                        <a:t>Outubro</a:t>
                      </a:r>
                    </a:p>
                  </a:txBody>
                  <a:tcPr marL="52426" marR="52426" marT="26213" marB="262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a:effectLst/>
                        </a:rPr>
                        <a:t>2024</a:t>
                      </a:r>
                    </a:p>
                  </a:txBody>
                  <a:tcPr marL="52426" marR="52426" marT="26213" marB="2621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a:effectLst/>
                        </a:rPr>
                        <a:t>AEAN</a:t>
                      </a:r>
                    </a:p>
                  </a:txBody>
                  <a:tcPr marL="52426" marR="52426" marT="26213" marB="26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487194"/>
                  </a:ext>
                </a:extLst>
              </a:tr>
              <a:tr h="576932">
                <a:tc>
                  <a:txBody>
                    <a:bodyPr/>
                    <a:lstStyle/>
                    <a:p>
                      <a:r>
                        <a:rPr lang="pt-BR" sz="1400">
                          <a:effectLst/>
                        </a:rPr>
                        <a:t>2a Audiência</a:t>
                      </a:r>
                    </a:p>
                  </a:txBody>
                  <a:tcPr marL="52426" marR="52426" marT="26213" marB="26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dirty="0">
                          <a:effectLst/>
                        </a:rPr>
                        <a:t>Apresentar sugestões de mudanças na legislação para debate</a:t>
                      </a:r>
                    </a:p>
                  </a:txBody>
                  <a:tcPr marL="52426" marR="52426" marT="26213" marB="26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a:effectLst/>
                        </a:rPr>
                        <a:t>12</a:t>
                      </a:r>
                    </a:p>
                  </a:txBody>
                  <a:tcPr marL="52426" marR="52426" marT="26213" marB="26213">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dirty="0">
                          <a:effectLst/>
                        </a:rPr>
                        <a:t>Novembro</a:t>
                      </a:r>
                    </a:p>
                  </a:txBody>
                  <a:tcPr marL="52426" marR="52426" marT="26213" marB="262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dirty="0">
                          <a:effectLst/>
                        </a:rPr>
                        <a:t>2024</a:t>
                      </a:r>
                    </a:p>
                  </a:txBody>
                  <a:tcPr marL="52426" marR="52426" marT="26213" marB="2621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a:effectLst/>
                        </a:rPr>
                        <a:t>AEAN</a:t>
                      </a:r>
                    </a:p>
                  </a:txBody>
                  <a:tcPr marL="52426" marR="52426" marT="26213" marB="26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3471121"/>
                  </a:ext>
                </a:extLst>
              </a:tr>
              <a:tr h="411630">
                <a:tc>
                  <a:txBody>
                    <a:bodyPr/>
                    <a:lstStyle/>
                    <a:p>
                      <a:r>
                        <a:rPr lang="pt-BR" sz="1400">
                          <a:effectLst/>
                        </a:rPr>
                        <a:t>3a Audiência</a:t>
                      </a:r>
                    </a:p>
                  </a:txBody>
                  <a:tcPr marL="52426" marR="52426" marT="26213" marB="26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a:effectLst/>
                        </a:rPr>
                        <a:t>Fechamento das propostas</a:t>
                      </a:r>
                    </a:p>
                  </a:txBody>
                  <a:tcPr marL="52426" marR="52426" marT="26213" marB="26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a:effectLst/>
                        </a:rPr>
                        <a:t>10</a:t>
                      </a:r>
                    </a:p>
                  </a:txBody>
                  <a:tcPr marL="52426" marR="52426" marT="26213" marB="26213">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a:effectLst/>
                        </a:rPr>
                        <a:t>Dezembro</a:t>
                      </a:r>
                    </a:p>
                  </a:txBody>
                  <a:tcPr marL="52426" marR="52426" marT="26213" marB="262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dirty="0">
                          <a:effectLst/>
                        </a:rPr>
                        <a:t>2024</a:t>
                      </a:r>
                    </a:p>
                  </a:txBody>
                  <a:tcPr marL="52426" marR="52426" marT="26213" marB="2621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a:effectLst/>
                        </a:rPr>
                        <a:t>AEAN</a:t>
                      </a:r>
                    </a:p>
                  </a:txBody>
                  <a:tcPr marL="52426" marR="52426" marT="26213" marB="26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129283"/>
                  </a:ext>
                </a:extLst>
              </a:tr>
              <a:tr h="411630">
                <a:tc>
                  <a:txBody>
                    <a:bodyPr/>
                    <a:lstStyle/>
                    <a:p>
                      <a:r>
                        <a:rPr lang="pt-BR" sz="1400">
                          <a:effectLst/>
                        </a:rPr>
                        <a:t>Reuniões equipe interna</a:t>
                      </a:r>
                    </a:p>
                  </a:txBody>
                  <a:tcPr marL="52426" marR="52426" marT="26213" marB="26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a:effectLst/>
                        </a:rPr>
                        <a:t>Elaboração do texto</a:t>
                      </a:r>
                    </a:p>
                  </a:txBody>
                  <a:tcPr marL="52426" marR="52426" marT="26213" marB="26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t-BR" sz="1400">
                        <a:effectLst/>
                      </a:endParaRPr>
                    </a:p>
                  </a:txBody>
                  <a:tcPr marL="52426" marR="52426" marT="26213" marB="26213">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a:effectLst/>
                        </a:rPr>
                        <a:t>Janeiro</a:t>
                      </a:r>
                    </a:p>
                  </a:txBody>
                  <a:tcPr marL="52426" marR="52426" marT="26213" marB="262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dirty="0">
                          <a:effectLst/>
                        </a:rPr>
                        <a:t>2025</a:t>
                      </a:r>
                    </a:p>
                  </a:txBody>
                  <a:tcPr marL="52426" marR="52426" marT="26213" marB="2621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dirty="0">
                          <a:effectLst/>
                        </a:rPr>
                        <a:t>Prefeitura</a:t>
                      </a:r>
                    </a:p>
                  </a:txBody>
                  <a:tcPr marL="52426" marR="52426" marT="26213" marB="26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8568299"/>
                  </a:ext>
                </a:extLst>
              </a:tr>
              <a:tr h="411630">
                <a:tc>
                  <a:txBody>
                    <a:bodyPr/>
                    <a:lstStyle/>
                    <a:p>
                      <a:r>
                        <a:rPr lang="pt-BR" sz="1400">
                          <a:effectLst/>
                        </a:rPr>
                        <a:t>Reuniões equipe interna</a:t>
                      </a:r>
                    </a:p>
                  </a:txBody>
                  <a:tcPr marL="52426" marR="52426" marT="26213" marB="26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a:effectLst/>
                        </a:rPr>
                        <a:t>Elaboração do texto</a:t>
                      </a:r>
                    </a:p>
                  </a:txBody>
                  <a:tcPr marL="52426" marR="52426" marT="26213" marB="26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t-BR" sz="1400">
                        <a:effectLst/>
                      </a:endParaRPr>
                    </a:p>
                  </a:txBody>
                  <a:tcPr marL="52426" marR="52426" marT="26213" marB="26213">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a:effectLst/>
                        </a:rPr>
                        <a:t>Fevereiro</a:t>
                      </a:r>
                    </a:p>
                  </a:txBody>
                  <a:tcPr marL="52426" marR="52426" marT="26213" marB="262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dirty="0">
                          <a:effectLst/>
                        </a:rPr>
                        <a:t>2025</a:t>
                      </a:r>
                    </a:p>
                  </a:txBody>
                  <a:tcPr marL="52426" marR="52426" marT="26213" marB="2621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a:effectLst/>
                        </a:rPr>
                        <a:t>Prefeitura</a:t>
                      </a:r>
                    </a:p>
                  </a:txBody>
                  <a:tcPr marL="52426" marR="52426" marT="26213" marB="26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7062563"/>
                  </a:ext>
                </a:extLst>
              </a:tr>
              <a:tr h="235218">
                <a:tc>
                  <a:txBody>
                    <a:bodyPr/>
                    <a:lstStyle/>
                    <a:p>
                      <a:r>
                        <a:rPr lang="pt-BR" sz="1400">
                          <a:effectLst/>
                        </a:rPr>
                        <a:t>4a Audiência</a:t>
                      </a:r>
                    </a:p>
                  </a:txBody>
                  <a:tcPr marL="52426" marR="52426" marT="26213" marB="26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a:effectLst/>
                        </a:rPr>
                        <a:t>Discussão do PL</a:t>
                      </a:r>
                    </a:p>
                  </a:txBody>
                  <a:tcPr marL="52426" marR="52426" marT="26213" marB="26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a:effectLst/>
                        </a:rPr>
                        <a:t>17</a:t>
                      </a:r>
                    </a:p>
                  </a:txBody>
                  <a:tcPr marL="52426" marR="52426" marT="26213" marB="26213">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a:effectLst/>
                        </a:rPr>
                        <a:t>Março</a:t>
                      </a:r>
                    </a:p>
                  </a:txBody>
                  <a:tcPr marL="52426" marR="52426" marT="26213" marB="262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dirty="0">
                          <a:effectLst/>
                        </a:rPr>
                        <a:t>2025</a:t>
                      </a:r>
                    </a:p>
                  </a:txBody>
                  <a:tcPr marL="52426" marR="52426" marT="26213" marB="2621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a:effectLst/>
                        </a:rPr>
                        <a:t>AEAN</a:t>
                      </a:r>
                    </a:p>
                  </a:txBody>
                  <a:tcPr marL="52426" marR="52426" marT="26213" marB="26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9728005"/>
                  </a:ext>
                </a:extLst>
              </a:tr>
              <a:tr h="235218">
                <a:tc>
                  <a:txBody>
                    <a:bodyPr/>
                    <a:lstStyle/>
                    <a:p>
                      <a:r>
                        <a:rPr lang="pt-BR" sz="1400">
                          <a:effectLst/>
                        </a:rPr>
                        <a:t>5a Audiência</a:t>
                      </a:r>
                    </a:p>
                  </a:txBody>
                  <a:tcPr marL="52426" marR="52426" marT="26213" marB="26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a:effectLst/>
                        </a:rPr>
                        <a:t>Discussão do PL</a:t>
                      </a:r>
                    </a:p>
                  </a:txBody>
                  <a:tcPr marL="52426" marR="52426" marT="26213" marB="26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a:effectLst/>
                        </a:rPr>
                        <a:t>14</a:t>
                      </a:r>
                    </a:p>
                  </a:txBody>
                  <a:tcPr marL="52426" marR="52426" marT="26213" marB="26213">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a:effectLst/>
                        </a:rPr>
                        <a:t>Abril</a:t>
                      </a:r>
                    </a:p>
                  </a:txBody>
                  <a:tcPr marL="52426" marR="52426" marT="26213" marB="262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dirty="0">
                          <a:effectLst/>
                        </a:rPr>
                        <a:t>2025</a:t>
                      </a:r>
                    </a:p>
                  </a:txBody>
                  <a:tcPr marL="52426" marR="52426" marT="26213" marB="2621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a:effectLst/>
                        </a:rPr>
                        <a:t>AEAN</a:t>
                      </a:r>
                    </a:p>
                  </a:txBody>
                  <a:tcPr marL="52426" marR="52426" marT="26213" marB="26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0392566"/>
                  </a:ext>
                </a:extLst>
              </a:tr>
              <a:tr h="411630">
                <a:tc>
                  <a:txBody>
                    <a:bodyPr/>
                    <a:lstStyle/>
                    <a:p>
                      <a:r>
                        <a:rPr lang="pt-BR" sz="1400">
                          <a:effectLst/>
                        </a:rPr>
                        <a:t>Reuniões equipe interna</a:t>
                      </a:r>
                    </a:p>
                  </a:txBody>
                  <a:tcPr marL="52426" marR="52426" marT="26213" marB="26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a:effectLst/>
                        </a:rPr>
                        <a:t>Fechamento do texto</a:t>
                      </a:r>
                    </a:p>
                  </a:txBody>
                  <a:tcPr marL="52426" marR="52426" marT="26213" marB="26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t-BR" sz="1400">
                        <a:effectLst/>
                      </a:endParaRPr>
                    </a:p>
                  </a:txBody>
                  <a:tcPr marL="52426" marR="52426" marT="26213" marB="26213">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a:effectLst/>
                        </a:rPr>
                        <a:t>Maio</a:t>
                      </a:r>
                    </a:p>
                  </a:txBody>
                  <a:tcPr marL="52426" marR="52426" marT="26213" marB="262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dirty="0">
                          <a:effectLst/>
                        </a:rPr>
                        <a:t>2025</a:t>
                      </a:r>
                    </a:p>
                  </a:txBody>
                  <a:tcPr marL="52426" marR="52426" marT="26213" marB="2621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400" dirty="0">
                          <a:effectLst/>
                        </a:rPr>
                        <a:t>Prefeitura</a:t>
                      </a:r>
                    </a:p>
                  </a:txBody>
                  <a:tcPr marL="52426" marR="52426" marT="26213" marB="26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3327903"/>
                  </a:ext>
                </a:extLst>
              </a:tr>
              <a:tr h="411630">
                <a:tc>
                  <a:txBody>
                    <a:bodyPr/>
                    <a:lstStyle/>
                    <a:p>
                      <a:r>
                        <a:rPr lang="pt-BR" sz="1400" dirty="0">
                          <a:effectLst/>
                        </a:rPr>
                        <a:t>Audiência final</a:t>
                      </a:r>
                    </a:p>
                  </a:txBody>
                  <a:tcPr marL="52426" marR="52426" marT="26213" marB="26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pt-BR" sz="1400" dirty="0">
                        <a:effectLst/>
                      </a:endParaRPr>
                    </a:p>
                  </a:txBody>
                  <a:tcPr marL="52426" marR="52426" marT="26213" marB="26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dirty="0">
                          <a:effectLst/>
                        </a:rPr>
                        <a:t>03</a:t>
                      </a:r>
                    </a:p>
                  </a:txBody>
                  <a:tcPr marL="52426" marR="52426" marT="26213" marB="26213">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dirty="0">
                          <a:effectLst/>
                        </a:rPr>
                        <a:t>Junho</a:t>
                      </a:r>
                    </a:p>
                  </a:txBody>
                  <a:tcPr marL="52426" marR="52426" marT="26213" marB="262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dirty="0">
                          <a:effectLst/>
                        </a:rPr>
                        <a:t>2025</a:t>
                      </a:r>
                    </a:p>
                  </a:txBody>
                  <a:tcPr marL="52426" marR="52426" marT="26213" marB="2621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dirty="0">
                          <a:effectLst/>
                        </a:rPr>
                        <a:t>Salão Azul</a:t>
                      </a:r>
                    </a:p>
                  </a:txBody>
                  <a:tcPr marL="52426" marR="52426" marT="26213" marB="26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4618912"/>
                  </a:ext>
                </a:extLst>
              </a:tr>
            </a:tbl>
          </a:graphicData>
        </a:graphic>
      </p:graphicFrame>
    </p:spTree>
    <p:extLst>
      <p:ext uri="{BB962C8B-B14F-4D97-AF65-F5344CB8AC3E}">
        <p14:creationId xmlns:p14="http://schemas.microsoft.com/office/powerpoint/2010/main" val="1911405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EE272-817F-E764-2D1A-FBB09DAC4023}"/>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791977F3-2C77-3A74-055E-C8154763699B}"/>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E70785A6-D1AB-749A-83DB-11F24602135B}"/>
              </a:ext>
            </a:extLst>
          </p:cNvPr>
          <p:cNvSpPr/>
          <p:nvPr/>
        </p:nvSpPr>
        <p:spPr>
          <a:xfrm>
            <a:off x="539666" y="359320"/>
            <a:ext cx="10551887" cy="1888722"/>
          </a:xfrm>
          <a:prstGeom prst="rect">
            <a:avLst/>
          </a:prstGeom>
        </p:spPr>
        <p:txBody>
          <a:bodyPr wrap="square">
            <a:spAutoFit/>
          </a:bodyPr>
          <a:lstStyle/>
          <a:p>
            <a:pPr lvl="0" algn="just">
              <a:lnSpc>
                <a:spcPct val="150000"/>
              </a:lnSpc>
              <a:buSzPts val="1000"/>
            </a:pPr>
            <a:r>
              <a:rPr lang="pt-BR" sz="14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Art</a:t>
            </a: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61) O Conjunto Habitacional de Interesse Social deverá destinar até 2% da área liquida dos lotes para lotes comerciais ou de serviços da seguinte forma: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Os lotes comerciais e de serviços deverão cumprir os requisitos do lote m</a:t>
            </a:r>
            <a:r>
              <a:rPr lang="pt-BR" sz="1400" dirty="0">
                <a:solidFill>
                  <a:srgbClr val="333333"/>
                </a:solidFill>
                <a:effectLst/>
                <a:highlight>
                  <a:srgbClr val="00FFFF"/>
                </a:highlight>
                <a:latin typeface="Arial" panose="020B0604020202020204" pitchFamily="34" charset="0"/>
                <a:ea typeface="Calibri" panose="020F0502020204030204" pitchFamily="34" charset="0"/>
                <a:cs typeface="Times New Roman" panose="02020603050405020304" pitchFamily="18" charset="0"/>
              </a:rPr>
              <a:t>í</a:t>
            </a: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nimo para a zona em que se situe;</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Deverão encontrar-se preferencialmente nas vias coletoras e arteriais, devendo estes lotes: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Poderão ser destinados na forma de lotes ou já edificados;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m 5">
            <a:extLst>
              <a:ext uri="{FF2B5EF4-FFF2-40B4-BE49-F238E27FC236}">
                <a16:creationId xmlns:a16="http://schemas.microsoft.com/office/drawing/2014/main" id="{9039D043-4294-413C-0A18-41057DCA5F6D}"/>
              </a:ext>
            </a:extLst>
          </p:cNvPr>
          <p:cNvPicPr>
            <a:picLocks noChangeAspect="1"/>
          </p:cNvPicPr>
          <p:nvPr/>
        </p:nvPicPr>
        <p:blipFill>
          <a:blip r:embed="rId3"/>
          <a:stretch>
            <a:fillRect/>
          </a:stretch>
        </p:blipFill>
        <p:spPr>
          <a:xfrm>
            <a:off x="7741273" y="6209268"/>
            <a:ext cx="4450727" cy="648732"/>
          </a:xfrm>
          <a:prstGeom prst="rect">
            <a:avLst/>
          </a:prstGeom>
        </p:spPr>
      </p:pic>
    </p:spTree>
    <p:extLst>
      <p:ext uri="{BB962C8B-B14F-4D97-AF65-F5344CB8AC3E}">
        <p14:creationId xmlns:p14="http://schemas.microsoft.com/office/powerpoint/2010/main" val="478758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74095-5949-60C0-FDA5-B224B705E194}"/>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2F01DDD5-0012-C45E-B461-DBB85C7929FE}"/>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365693C2-E364-6157-A2FE-F60381854B61}"/>
              </a:ext>
            </a:extLst>
          </p:cNvPr>
          <p:cNvSpPr/>
          <p:nvPr/>
        </p:nvSpPr>
        <p:spPr>
          <a:xfrm>
            <a:off x="539666" y="252442"/>
            <a:ext cx="10551887" cy="6641755"/>
          </a:xfrm>
          <a:prstGeom prst="rect">
            <a:avLst/>
          </a:prstGeom>
        </p:spPr>
        <p:txBody>
          <a:bodyPr wrap="square">
            <a:spAutoFit/>
          </a:bodyPr>
          <a:lstStyle/>
          <a:p>
            <a:pPr algn="ctr">
              <a:lnSpc>
                <a:spcPct val="115000"/>
              </a:lnSpc>
              <a:spcBef>
                <a:spcPts val="2000"/>
              </a:spcBef>
              <a:spcAft>
                <a:spcPts val="600"/>
              </a:spcAft>
            </a:pPr>
            <a:r>
              <a:rPr lang="pt-BR" sz="1400" b="1" kern="0" dirty="0">
                <a:solidFill>
                  <a:srgbClr val="000000"/>
                </a:solidFill>
                <a:effectLst/>
                <a:latin typeface="Arial" panose="020B0604020202020204" pitchFamily="34" charset="0"/>
                <a:ea typeface="Arial" panose="020B0604020202020204" pitchFamily="34" charset="0"/>
                <a:cs typeface="Arial" panose="020B0604020202020204" pitchFamily="34" charset="0"/>
              </a:rPr>
              <a:t>CAPÍTULO IV–DOS PROCESSOS ADMINISTRATIVO</a:t>
            </a:r>
            <a:br>
              <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Seção </a:t>
            </a:r>
            <a:r>
              <a:rPr lang="pt-BR" sz="1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a:t>
            </a:r>
            <a:r>
              <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DO LOTEAMENTO</a:t>
            </a:r>
          </a:p>
          <a:p>
            <a:pPr lvl="0">
              <a:lnSpc>
                <a:spcPct val="150000"/>
              </a:lnSpc>
              <a:buSzPts val="1000"/>
            </a:pPr>
            <a:r>
              <a:rPr lang="pt-BR" sz="14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Art</a:t>
            </a:r>
            <a:r>
              <a:rPr lang="pt-BR"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62) A aprovação do projeto de loteamento e de desmembramento respeitará as seguintes etapas:</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Expedição de Diretrizes</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Conformidade</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Aprovação Final</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Registro</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Alvará de obras </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Termo de Verificação de Obras</a:t>
            </a:r>
          </a:p>
          <a:p>
            <a:pPr marL="742950" lvl="1" indent="-285750">
              <a:lnSpc>
                <a:spcPct val="150000"/>
              </a:lnSpc>
              <a:buFont typeface="+mj-lt"/>
              <a:buAutoNum type="alphaLcParenR"/>
            </a:pPr>
            <a:endParaRPr lang="pt-BR" sz="1400" dirty="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lvl="1">
              <a:lnSpc>
                <a:spcPct val="150000"/>
              </a:lnSpc>
            </a:pPr>
            <a:r>
              <a:rPr lang="pt-BR"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63) </a:t>
            </a:r>
            <a:r>
              <a:rPr lang="pt-BR"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 expedição de diretrizes por parte da Prefeitura, a pedido do interessado, será instruída com os seguintes documentos:</a:t>
            </a:r>
          </a:p>
          <a:p>
            <a:pPr lvl="1">
              <a:lnSpc>
                <a:spcPct val="150000"/>
              </a:lnSpc>
            </a:pPr>
            <a:r>
              <a:rPr lang="pt-BR" sz="1400" dirty="0">
                <a:solidFill>
                  <a:srgbClr val="333333"/>
                </a:solidFill>
                <a:latin typeface="Arial" panose="020B0604020202020204" pitchFamily="34" charset="0"/>
                <a:ea typeface="Calibri" panose="020F0502020204030204" pitchFamily="34" charset="0"/>
                <a:cs typeface="Arial" panose="020B0604020202020204" pitchFamily="34" charset="0"/>
              </a:rPr>
              <a:t>(...)</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lvl="1">
              <a:lnSpc>
                <a:spcPct val="150000"/>
              </a:lnSpc>
            </a:pP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lvl="1">
              <a:lnSpc>
                <a:spcPct val="150000"/>
              </a:lnSpc>
            </a:pPr>
            <a:r>
              <a:rPr lang="pt-BR"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64) O prazo para expedição das Diretrizes é de até 90 (noventa) dias, a contar da data do protocolo dos itens listados no Artigo _integralmente.</a:t>
            </a:r>
          </a:p>
          <a:p>
            <a:pPr lvl="1">
              <a:lnSpc>
                <a:spcPct val="150000"/>
              </a:lnSpc>
            </a:pPr>
            <a:endParaRPr lang="pt-BR" sz="1400" dirty="0">
              <a:solidFill>
                <a:srgbClr val="333333"/>
              </a:solidFill>
              <a:latin typeface="Arial" panose="020B0604020202020204" pitchFamily="34" charset="0"/>
              <a:ea typeface="Calibri" panose="020F0502020204030204" pitchFamily="34" charset="0"/>
              <a:cs typeface="Arial" panose="020B0604020202020204" pitchFamily="34" charset="0"/>
            </a:endParaRPr>
          </a:p>
          <a:p>
            <a:pPr lvl="1">
              <a:lnSpc>
                <a:spcPct val="150000"/>
              </a:lnSpc>
            </a:pPr>
            <a:r>
              <a:rPr lang="pt-BR"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65) As diretrizes terão validade pelo prazo de dois anos, contados a partir da data da notificação ao requerente e constarão:</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lvl="1">
              <a:lnSpc>
                <a:spcPct val="150000"/>
              </a:lnSpc>
            </a:pP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lvl="1">
              <a:lnSpc>
                <a:spcPct val="150000"/>
              </a:lnSpc>
            </a:pP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Bef>
                <a:spcPts val="2000"/>
              </a:spcBef>
              <a:spcAft>
                <a:spcPts val="600"/>
              </a:spcAft>
            </a:pPr>
            <a:endParaRPr lang="pt-B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6" name="Imagem 5">
            <a:extLst>
              <a:ext uri="{FF2B5EF4-FFF2-40B4-BE49-F238E27FC236}">
                <a16:creationId xmlns:a16="http://schemas.microsoft.com/office/drawing/2014/main" id="{E6355BDE-8652-AE0B-D6F7-7D434426C61D}"/>
              </a:ext>
            </a:extLst>
          </p:cNvPr>
          <p:cNvPicPr>
            <a:picLocks noChangeAspect="1"/>
          </p:cNvPicPr>
          <p:nvPr/>
        </p:nvPicPr>
        <p:blipFill>
          <a:blip r:embed="rId3"/>
          <a:stretch>
            <a:fillRect/>
          </a:stretch>
        </p:blipFill>
        <p:spPr>
          <a:xfrm>
            <a:off x="7741273" y="6209268"/>
            <a:ext cx="4450727" cy="648732"/>
          </a:xfrm>
          <a:prstGeom prst="rect">
            <a:avLst/>
          </a:prstGeom>
        </p:spPr>
      </p:pic>
    </p:spTree>
    <p:extLst>
      <p:ext uri="{BB962C8B-B14F-4D97-AF65-F5344CB8AC3E}">
        <p14:creationId xmlns:p14="http://schemas.microsoft.com/office/powerpoint/2010/main" val="3978128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A929A-B2CA-9FDA-B424-93ECCF8342DC}"/>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B26B8023-5AC6-B463-1B9D-1C540227ED99}"/>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F153CC29-CA6A-7915-5C32-C0B3B03FD122}"/>
              </a:ext>
            </a:extLst>
          </p:cNvPr>
          <p:cNvSpPr/>
          <p:nvPr/>
        </p:nvSpPr>
        <p:spPr>
          <a:xfrm>
            <a:off x="539666" y="552480"/>
            <a:ext cx="10611264" cy="6522170"/>
          </a:xfrm>
          <a:prstGeom prst="rect">
            <a:avLst/>
          </a:prstGeom>
        </p:spPr>
        <p:txBody>
          <a:bodyPr wrap="square">
            <a:spAutoFit/>
          </a:bodyPr>
          <a:lstStyle/>
          <a:p>
            <a:pPr lvl="0" algn="just">
              <a:lnSpc>
                <a:spcPct val="150000"/>
              </a:lnSpc>
              <a:buSzPts val="1000"/>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68) O prazo para aprovação prévia é de até 90 (noventa) dias, a contar da data do protocolo dos itens listados no Artigo X</a:t>
            </a:r>
            <a:r>
              <a:rPr lang="pt-BR" sz="14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º</a:t>
            </a: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integralmente.</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Após o protocolo, a Prefeitura terá até 30 dias corridos para emitir comunicado exigindo complementação ou correção da documentação;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Após o recebimento do comunicado, o requerente terá até 60 dias para providenciar a complementação ou correção da documentação, sob pena do indeferimento do processo;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 conformidade terá a validade máxima de 1 ano após sua expedição, podendo ser renovada por igual período;</a:t>
            </a:r>
          </a:p>
          <a:p>
            <a:pPr marL="742950" lvl="1" indent="-285750" algn="just">
              <a:lnSpc>
                <a:spcPct val="150000"/>
              </a:lnSpc>
              <a:buFont typeface="+mj-lt"/>
              <a:buAutoNum type="alphaLcParenR"/>
            </a:pPr>
            <a:endParaRPr lang="pt-BR" sz="1400" dirty="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buSzPts val="1000"/>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70) Após a emissão da Aprovação Final, o empreendedor terá prazo máximo de180 dias para submeter o empreendimento ao Registro Imobiliário;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50000"/>
              </a:lnSpc>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buSzPts val="1000"/>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71) As obras poderão ser iniciadas após a obtenção do Alvará de Obras, que será emitido após o devido registro no Cartório de Imóveis competente, a ser protocolado juntamente de requerimento de início das obras e será instruído de:</a:t>
            </a:r>
            <a:endParaRPr lang="pt-BR" sz="1400" dirty="0">
              <a:effectLst/>
              <a:latin typeface="Times New Roman" panose="02020603050405020304" pitchFamily="18" charset="0"/>
              <a:ea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RRT ou ART do(</a:t>
            </a:r>
            <a:r>
              <a:rPr lang="pt-BR" sz="14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s</a:t>
            </a: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responsáveis técnicos pela execução das obras;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Cronograma atualizado das obras;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Orçamento atualizado caso o mesmo ultrapasse 2 anos de sua aprovação;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Licença de instalação, para o caso de empreendimentos licenciáveis sem GRAPROHAB;</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Matrícula com o registro do loteamento;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Matriculas das áreas publicas;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50000"/>
              </a:lnSpc>
            </a:pP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m 5">
            <a:extLst>
              <a:ext uri="{FF2B5EF4-FFF2-40B4-BE49-F238E27FC236}">
                <a16:creationId xmlns:a16="http://schemas.microsoft.com/office/drawing/2014/main" id="{9E4C8A10-A10D-7712-CA5A-FEFFD8185A46}"/>
              </a:ext>
            </a:extLst>
          </p:cNvPr>
          <p:cNvPicPr>
            <a:picLocks noChangeAspect="1"/>
          </p:cNvPicPr>
          <p:nvPr/>
        </p:nvPicPr>
        <p:blipFill>
          <a:blip r:embed="rId3"/>
          <a:stretch>
            <a:fillRect/>
          </a:stretch>
        </p:blipFill>
        <p:spPr>
          <a:xfrm>
            <a:off x="7741273" y="6209268"/>
            <a:ext cx="4450727" cy="648732"/>
          </a:xfrm>
          <a:prstGeom prst="rect">
            <a:avLst/>
          </a:prstGeom>
        </p:spPr>
      </p:pic>
    </p:spTree>
    <p:extLst>
      <p:ext uri="{BB962C8B-B14F-4D97-AF65-F5344CB8AC3E}">
        <p14:creationId xmlns:p14="http://schemas.microsoft.com/office/powerpoint/2010/main" val="282630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8E862-431E-E6DF-223E-D3B2E625889D}"/>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D01186F7-FFAF-81B8-F568-B4DB4F517867}"/>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E2780371-229F-D74A-B972-343D14F21348}"/>
              </a:ext>
            </a:extLst>
          </p:cNvPr>
          <p:cNvSpPr/>
          <p:nvPr/>
        </p:nvSpPr>
        <p:spPr>
          <a:xfrm>
            <a:off x="527791" y="800417"/>
            <a:ext cx="10611264" cy="6522170"/>
          </a:xfrm>
          <a:prstGeom prst="rect">
            <a:avLst/>
          </a:prstGeom>
        </p:spPr>
        <p:txBody>
          <a:bodyPr wrap="square">
            <a:spAutoFit/>
          </a:bodyPr>
          <a:lstStyle/>
          <a:p>
            <a:pPr lvl="0" algn="just">
              <a:lnSpc>
                <a:spcPct val="150000"/>
              </a:lnSpc>
              <a:buSzPts val="1000"/>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72) Empreendimentos já em fase de aprovação ou execução anteriores a presente lei poderão requerer prorrogação dos prazos de obra nos termos do Artigo 18 da Lei 6.766/79, observando a atualização do instrumento de garantia, limitando-se a 8 anos após a aprovação final da Prefeitura Municipal.</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50000"/>
              </a:lnSpc>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SzPts val="1000"/>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73) O alvará de obras deverá ser solicitado com pelo menos 30 dias de antecedência ao início das obras, e nele constará:</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t-BR" sz="1400" dirty="0">
                <a:solidFill>
                  <a:srgbClr val="333333"/>
                </a:solidFill>
                <a:effectLst/>
                <a:latin typeface="Arial" panose="020B0604020202020204" pitchFamily="34" charset="0"/>
                <a:ea typeface="Times New Roman" panose="02020603050405020304" pitchFamily="18" charset="0"/>
              </a:rPr>
              <a:t> </a:t>
            </a:r>
            <a:endParaRPr lang="pt-BR" sz="1400" dirty="0">
              <a:effectLst/>
              <a:latin typeface="Times New Roman" panose="02020603050405020304" pitchFamily="18" charset="0"/>
              <a:ea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Que o prazo para término das obras será o mesmo da legislação federal;</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Que o início das obras deverá ser feito em até 2 anos após a emissão do alvará, sobre pena de cancelamento da aprovação e emissão de nova diretriz</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Os laudos e controles técnicos de materiais e serviços a serem apresentados ao longo das obras e junto ao TVO;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SzPts val="1000"/>
            </a:pPr>
            <a:endPar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buSzPts val="1000"/>
            </a:pPr>
            <a:r>
              <a:rPr lang="pt-BR" sz="14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Art</a:t>
            </a: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74) Poderá a prefeitura solicitar ao longo da execução das obras, além da fiscalização em campo, que sejam apresentados laudos e controle tecnológico para serviços executados e materiais aplicados na obra para: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50000"/>
              </a:lnSpc>
              <a:buFont typeface="+mj-lt"/>
              <a:buAutoNum type="roman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Pavimentação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50000"/>
              </a:lnSpc>
              <a:buFont typeface="+mj-lt"/>
              <a:buAutoNum type="roman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Drenagem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50000"/>
              </a:lnSpc>
              <a:buFont typeface="+mj-lt"/>
              <a:buAutoNum type="roman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Terraplenagem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50000"/>
              </a:lnSpc>
              <a:buFont typeface="+mj-lt"/>
              <a:buAutoNum type="roman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Obras de terra (contenções, taludes e aterros)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50000"/>
              </a:lnSpc>
              <a:buFont typeface="+mj-lt"/>
              <a:buAutoNum type="roman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Outros a critério do órgão técnico;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t-BR" sz="1400" dirty="0">
                <a:solidFill>
                  <a:srgbClr val="333333"/>
                </a:solidFill>
                <a:effectLst/>
                <a:latin typeface="Arial" panose="020B0604020202020204" pitchFamily="34" charset="0"/>
                <a:ea typeface="Times New Roman" panose="02020603050405020304" pitchFamily="18" charset="0"/>
              </a:rPr>
              <a:t> </a:t>
            </a:r>
            <a:endParaRPr lang="pt-BR" sz="1400" dirty="0">
              <a:effectLst/>
              <a:latin typeface="Times New Roman" panose="02020603050405020304" pitchFamily="18" charset="0"/>
              <a:ea typeface="Times New Roman" panose="02020603050405020304" pitchFamily="18" charset="0"/>
            </a:endParaRPr>
          </a:p>
          <a:p>
            <a:pPr lvl="0" algn="just">
              <a:lnSpc>
                <a:spcPct val="150000"/>
              </a:lnSpc>
              <a:buSzPts val="1000"/>
            </a:pP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m 5">
            <a:extLst>
              <a:ext uri="{FF2B5EF4-FFF2-40B4-BE49-F238E27FC236}">
                <a16:creationId xmlns:a16="http://schemas.microsoft.com/office/drawing/2014/main" id="{355D9D92-6484-06A7-D89A-D46B32195313}"/>
              </a:ext>
            </a:extLst>
          </p:cNvPr>
          <p:cNvPicPr>
            <a:picLocks noChangeAspect="1"/>
          </p:cNvPicPr>
          <p:nvPr/>
        </p:nvPicPr>
        <p:blipFill>
          <a:blip r:embed="rId3"/>
          <a:stretch>
            <a:fillRect/>
          </a:stretch>
        </p:blipFill>
        <p:spPr>
          <a:xfrm>
            <a:off x="7741273" y="6209268"/>
            <a:ext cx="4450727" cy="648732"/>
          </a:xfrm>
          <a:prstGeom prst="rect">
            <a:avLst/>
          </a:prstGeom>
        </p:spPr>
      </p:pic>
    </p:spTree>
    <p:extLst>
      <p:ext uri="{BB962C8B-B14F-4D97-AF65-F5344CB8AC3E}">
        <p14:creationId xmlns:p14="http://schemas.microsoft.com/office/powerpoint/2010/main" val="2269684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F55C9-8A18-C34C-DAA9-999383E708F2}"/>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3E570B04-4AC9-EE5D-14FA-742F6685451D}"/>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280D998F-77A0-77B0-9D95-4F27789CD736}"/>
              </a:ext>
            </a:extLst>
          </p:cNvPr>
          <p:cNvSpPr/>
          <p:nvPr/>
        </p:nvSpPr>
        <p:spPr>
          <a:xfrm>
            <a:off x="527791" y="800417"/>
            <a:ext cx="10611264" cy="5977085"/>
          </a:xfrm>
          <a:prstGeom prst="rect">
            <a:avLst/>
          </a:prstGeom>
        </p:spPr>
        <p:txBody>
          <a:bodyPr wrap="square">
            <a:spAutoFit/>
          </a:bodyPr>
          <a:lstStyle/>
          <a:p>
            <a:pPr marL="342900" lvl="0" indent="-342900" algn="just">
              <a:lnSpc>
                <a:spcPct val="150000"/>
              </a:lnSpc>
              <a:buSzPts val="1000"/>
              <a:buFont typeface="Arial" panose="020B0604020202020204" pitchFamily="34" charset="0"/>
              <a:buAutoNum type="arabicParenR"/>
            </a:pP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buSzPts val="1000"/>
            </a:pPr>
            <a:r>
              <a:rPr lang="pt-BR"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75) A não obtenção do alvará de obras dentro do prazo de 2 anos incide no cancelamento da aprovação e emissão de nova diretriz;</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228600" algn="just">
              <a:lnSpc>
                <a:spcPct val="150000"/>
              </a:lnSpc>
            </a:pPr>
            <a:r>
              <a:rPr lang="pt-BR"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buSzPts val="1000"/>
            </a:pPr>
            <a:r>
              <a:rPr lang="pt-BR"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76) A obra somente será iniciada após a expedição do referido alvará e fixação de placa no canteiro indicando o número do alvará, responsáveis técnicos da execução das obras, número do registro no cartório de imóveis competente, e eventuais termos de compromisso firmados com o município e Estado;</a:t>
            </a:r>
          </a:p>
          <a:p>
            <a:pPr marL="342900" lvl="0" indent="-342900" algn="just">
              <a:lnSpc>
                <a:spcPct val="150000"/>
              </a:lnSpc>
              <a:buSzPts val="1000"/>
              <a:buFont typeface="Arial" panose="020B0604020202020204" pitchFamily="34" charset="0"/>
              <a:buAutoNum type="arabicParenR"/>
            </a:pPr>
            <a:endParaRPr lang="pt-BR" sz="1400" dirty="0">
              <a:solidFill>
                <a:srgbClr val="333333"/>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buSzPts val="1000"/>
            </a:pPr>
            <a:r>
              <a:rPr lang="pt-BR"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77) Para obtenção do Termo de Verificação de Obras, deverá ser solicitado a prefeitura mediante requerimento específico que será acompanhado de:</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457200"/>
            <a:r>
              <a:rPr lang="pt-BR"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Projetos “</a:t>
            </a:r>
            <a:r>
              <a:rPr lang="pt-BR" sz="1400" i="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as </a:t>
            </a:r>
            <a:r>
              <a:rPr lang="pt-BR" sz="1400" i="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built</a:t>
            </a:r>
            <a:r>
              <a:rPr lang="pt-BR"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em formato digital;</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Demarcação georreferenciada dos lotes, através de marcos superficiais em concreto e referida planta dos marcos;</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Termo de recebimento da CPFL;</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Termo de recebimento da Concessionária de Águas;</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Laudos e controles técnicos de materiais e serviços em que se ateste a integridade da execução dos serviços elencados junto ao Alvará de obras;</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228600">
              <a:lnSpc>
                <a:spcPct val="150000"/>
              </a:lnSpc>
            </a:pPr>
            <a:r>
              <a:rPr lang="pt-BR"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457200"/>
            <a:r>
              <a:rPr lang="pt-BR"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buSzPts val="1000"/>
              <a:buFont typeface="Arial" panose="020B0604020202020204" pitchFamily="34" charset="0"/>
              <a:buAutoNum type="arabicParenR"/>
            </a:pPr>
            <a:endParaRPr lang="pt-BR"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Imagem 5">
            <a:extLst>
              <a:ext uri="{FF2B5EF4-FFF2-40B4-BE49-F238E27FC236}">
                <a16:creationId xmlns:a16="http://schemas.microsoft.com/office/drawing/2014/main" id="{BF359560-DF2D-9EC9-E044-19C0129A67AC}"/>
              </a:ext>
            </a:extLst>
          </p:cNvPr>
          <p:cNvPicPr>
            <a:picLocks noChangeAspect="1"/>
          </p:cNvPicPr>
          <p:nvPr/>
        </p:nvPicPr>
        <p:blipFill>
          <a:blip r:embed="rId3"/>
          <a:stretch>
            <a:fillRect/>
          </a:stretch>
        </p:blipFill>
        <p:spPr>
          <a:xfrm>
            <a:off x="7741273" y="6209268"/>
            <a:ext cx="4450727" cy="648732"/>
          </a:xfrm>
          <a:prstGeom prst="rect">
            <a:avLst/>
          </a:prstGeom>
        </p:spPr>
      </p:pic>
    </p:spTree>
    <p:extLst>
      <p:ext uri="{BB962C8B-B14F-4D97-AF65-F5344CB8AC3E}">
        <p14:creationId xmlns:p14="http://schemas.microsoft.com/office/powerpoint/2010/main" val="1641675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99CC1-E630-6AC3-48A2-3D700EB9D0C9}"/>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932CEABC-5D02-55D7-D559-6552CCEB5CF1}"/>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60E04A77-F380-8220-478B-906E80DFB0E7}"/>
              </a:ext>
            </a:extLst>
          </p:cNvPr>
          <p:cNvSpPr/>
          <p:nvPr/>
        </p:nvSpPr>
        <p:spPr>
          <a:xfrm>
            <a:off x="527791" y="800417"/>
            <a:ext cx="10611264" cy="2853153"/>
          </a:xfrm>
          <a:prstGeom prst="rect">
            <a:avLst/>
          </a:prstGeom>
        </p:spPr>
        <p:txBody>
          <a:bodyPr wrap="square">
            <a:spAutoFit/>
          </a:bodyPr>
          <a:lstStyle/>
          <a:p>
            <a:pPr marL="228600">
              <a:lnSpc>
                <a:spcPct val="150000"/>
              </a:lnSpc>
            </a:pPr>
            <a:r>
              <a:rPr lang="pt-BR"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457200"/>
            <a:r>
              <a:rPr lang="pt-BR"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buSzPts val="1000"/>
            </a:pPr>
            <a:r>
              <a:rPr lang="pt-BR"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78) Eventuais modificações no projeto ou na execução de loteamento deverá ser submetida à aprovação da Prefeitura, a pedido do interessado, instruído com os seguintes documentos:</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requerimento solicitando a modificação;</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projetos referentes às modificações e devidos memoriais descritivos das modificações;</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Justificativa que levaram das mudanças;</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anuência dos adquirentes dos lotes, a menos que haja regra explícita no título de aquisição com respeito a esta anuência.</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buSzPts val="1000"/>
              <a:buFont typeface="Arial" panose="020B0604020202020204" pitchFamily="34" charset="0"/>
              <a:buAutoNum type="arabicParenR"/>
            </a:pPr>
            <a:endParaRPr lang="pt-BR"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Imagem 5">
            <a:extLst>
              <a:ext uri="{FF2B5EF4-FFF2-40B4-BE49-F238E27FC236}">
                <a16:creationId xmlns:a16="http://schemas.microsoft.com/office/drawing/2014/main" id="{2FBED3E3-CDA4-C0AE-B80F-56FE2C7B8601}"/>
              </a:ext>
            </a:extLst>
          </p:cNvPr>
          <p:cNvPicPr>
            <a:picLocks noChangeAspect="1"/>
          </p:cNvPicPr>
          <p:nvPr/>
        </p:nvPicPr>
        <p:blipFill>
          <a:blip r:embed="rId3"/>
          <a:stretch>
            <a:fillRect/>
          </a:stretch>
        </p:blipFill>
        <p:spPr>
          <a:xfrm>
            <a:off x="7741273" y="6209268"/>
            <a:ext cx="4450727" cy="648732"/>
          </a:xfrm>
          <a:prstGeom prst="rect">
            <a:avLst/>
          </a:prstGeom>
        </p:spPr>
      </p:pic>
    </p:spTree>
    <p:extLst>
      <p:ext uri="{BB962C8B-B14F-4D97-AF65-F5344CB8AC3E}">
        <p14:creationId xmlns:p14="http://schemas.microsoft.com/office/powerpoint/2010/main" val="3381223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FC793-0136-1180-378E-35DDC008099E}"/>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E807A6D8-A4EC-C242-9C08-8120C133D6F1}"/>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109497AC-8152-C286-B963-05B48649F4AF}"/>
              </a:ext>
            </a:extLst>
          </p:cNvPr>
          <p:cNvSpPr/>
          <p:nvPr/>
        </p:nvSpPr>
        <p:spPr>
          <a:xfrm>
            <a:off x="539666" y="252442"/>
            <a:ext cx="10551887" cy="6576609"/>
          </a:xfrm>
          <a:prstGeom prst="rect">
            <a:avLst/>
          </a:prstGeom>
        </p:spPr>
        <p:txBody>
          <a:bodyPr wrap="square">
            <a:spAutoFit/>
          </a:bodyPr>
          <a:lstStyle/>
          <a:p>
            <a:pPr algn="ctr">
              <a:lnSpc>
                <a:spcPct val="115000"/>
              </a:lnSpc>
              <a:spcBef>
                <a:spcPts val="2000"/>
              </a:spcBef>
              <a:spcAft>
                <a:spcPts val="600"/>
              </a:spcAft>
            </a:pPr>
            <a:r>
              <a:rPr lang="pt-BR" sz="1400" b="1" kern="0" dirty="0">
                <a:solidFill>
                  <a:srgbClr val="000000"/>
                </a:solidFill>
                <a:effectLst/>
                <a:latin typeface="Arial" panose="020B0604020202020204" pitchFamily="34" charset="0"/>
                <a:ea typeface="Arial" panose="020B0604020202020204" pitchFamily="34" charset="0"/>
              </a:rPr>
              <a:t>CAPÍTULO IV–DOS PROCESSOS ADMINISTRATIVO</a:t>
            </a:r>
            <a:br>
              <a:rPr lang="pt-BR"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pt-BR"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Seção II - DO LOTEAMENTO DE ACESSO CONTROLADO</a:t>
            </a:r>
            <a:endParaRPr lang="pt-BR" sz="1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Bef>
                <a:spcPts val="2000"/>
              </a:spcBef>
              <a:spcAft>
                <a:spcPts val="600"/>
              </a:spcAft>
            </a:pPr>
            <a:endParaRPr lang="pt-BR"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lvl="0" algn="just">
              <a:lnSpc>
                <a:spcPct val="150000"/>
              </a:lnSpc>
              <a:buSzPts val="1000"/>
            </a:pPr>
            <a:r>
              <a:rPr lang="pt-BR" sz="1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Art</a:t>
            </a:r>
            <a:r>
              <a:rPr lang="pt-BR" sz="1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79) </a:t>
            </a: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O loteamento de acesso controlado submete-se ao mesmo rito processual do Loteamento aberto, exceto: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Pela obrigação de que se informe no ato do pedido de diretrizes do interesse de controle de acesso;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Pela obrigação de que se indique junto a Aprovação Prévia das áreas públicas que ficarão sob controle de acesso, em área e percentual frente a área a lotear;</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Pela obrigação de que se firme o Termo de Controle de Acesso junto da Prefeitura Municipal de Araçatuba.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SzPts val="1000"/>
            </a:pPr>
            <a:r>
              <a:rPr lang="pt-BR" sz="14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Art</a:t>
            </a: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80) O Termo de Controle de Acesso será firmado após o Registro Imobiliário, e será constituído por:</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indicação da pessoa jurídica responsável pelo termo, mediante apresentação do Estatuto;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indicação do perímetro de acesso controlado e dispositivos de controle de acesso, como guaritas, portarias, portões e muro;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Indicação dos pontos de acesso dos serviços públicos como fiscalização, coleta de resíduos, e acesso de veículos de emergência ou manutenção;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Indicação do responsável técnico responsável pelas aprovações do empreendimento, em se havendo restrições urbanísticas especificas;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pt-BR" sz="1400" dirty="0">
                <a:solidFill>
                  <a:srgbClr val="333333"/>
                </a:solidFill>
                <a:effectLst/>
                <a:latin typeface="Arial" panose="020B0604020202020204" pitchFamily="34" charset="0"/>
                <a:ea typeface="Times New Roman" panose="02020603050405020304" pitchFamily="18" charset="0"/>
              </a:rPr>
              <a:t> </a:t>
            </a:r>
            <a:endParaRPr lang="pt-BR" sz="1400" dirty="0">
              <a:effectLst/>
              <a:latin typeface="Times New Roman" panose="02020603050405020304" pitchFamily="18" charset="0"/>
              <a:ea typeface="Times New Roman" panose="02020603050405020304" pitchFamily="18" charset="0"/>
            </a:endParaRPr>
          </a:p>
          <a:p>
            <a:pPr lvl="0" algn="just">
              <a:lnSpc>
                <a:spcPct val="150000"/>
              </a:lnSpc>
              <a:buSzPts val="1000"/>
            </a:pP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ts val="2000"/>
              </a:spcBef>
              <a:spcAft>
                <a:spcPts val="600"/>
              </a:spcAft>
            </a:pPr>
            <a:endParaRPr lang="pt-BR"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6" name="Imagem 5">
            <a:extLst>
              <a:ext uri="{FF2B5EF4-FFF2-40B4-BE49-F238E27FC236}">
                <a16:creationId xmlns:a16="http://schemas.microsoft.com/office/drawing/2014/main" id="{0F6A9D8B-C5B6-B4F0-F8A0-7CF7F258CFCF}"/>
              </a:ext>
            </a:extLst>
          </p:cNvPr>
          <p:cNvPicPr>
            <a:picLocks noChangeAspect="1"/>
          </p:cNvPicPr>
          <p:nvPr/>
        </p:nvPicPr>
        <p:blipFill>
          <a:blip r:embed="rId3"/>
          <a:stretch>
            <a:fillRect/>
          </a:stretch>
        </p:blipFill>
        <p:spPr>
          <a:xfrm>
            <a:off x="7741273" y="6209268"/>
            <a:ext cx="4450727" cy="648732"/>
          </a:xfrm>
          <a:prstGeom prst="rect">
            <a:avLst/>
          </a:prstGeom>
        </p:spPr>
      </p:pic>
    </p:spTree>
    <p:extLst>
      <p:ext uri="{BB962C8B-B14F-4D97-AF65-F5344CB8AC3E}">
        <p14:creationId xmlns:p14="http://schemas.microsoft.com/office/powerpoint/2010/main" val="16497789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F8065-CE21-7523-06A8-88E37B66A20C}"/>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4D235808-AC73-46A5-ED0A-0020EA7C5419}"/>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B1526850-C0B2-162E-3C45-978A68B390F1}"/>
              </a:ext>
            </a:extLst>
          </p:cNvPr>
          <p:cNvSpPr/>
          <p:nvPr/>
        </p:nvSpPr>
        <p:spPr>
          <a:xfrm>
            <a:off x="539666" y="252442"/>
            <a:ext cx="10551887" cy="4776629"/>
          </a:xfrm>
          <a:prstGeom prst="rect">
            <a:avLst/>
          </a:prstGeom>
        </p:spPr>
        <p:txBody>
          <a:bodyPr wrap="square">
            <a:spAutoFit/>
          </a:bodyPr>
          <a:lstStyle/>
          <a:p>
            <a:pPr>
              <a:lnSpc>
                <a:spcPct val="150000"/>
              </a:lnSpc>
            </a:pPr>
            <a:r>
              <a:rPr lang="pt-BR" sz="1400" dirty="0">
                <a:solidFill>
                  <a:srgbClr val="333333"/>
                </a:solidFill>
                <a:effectLst/>
                <a:latin typeface="Arial" panose="020B0604020202020204" pitchFamily="34" charset="0"/>
                <a:ea typeface="Times New Roman" panose="02020603050405020304" pitchFamily="18" charset="0"/>
              </a:rPr>
              <a:t> </a:t>
            </a:r>
            <a:r>
              <a:rPr lang="pt-BR" sz="14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Art</a:t>
            </a: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81) O Termo de Controle de acesso indicará os serviços que recairão sobre o responsável, a saber:</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Coleta de lixo interna</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Manutenção das vias </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Manutenção do sistema de drenagem</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Manutenção das áreas publicas;</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Manutenção da iluminação ornamental;</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Outros, a partir de situações excepcionais, a critério da Associação de Moradores ou da Prefeitura;</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p>
            <a:pPr marL="228600">
              <a:lnSpc>
                <a:spcPct val="150000"/>
              </a:lnSpc>
            </a:pPr>
            <a:r>
              <a:rPr lang="pt-BR" sz="1400" dirty="0">
                <a:solidFill>
                  <a:srgbClr val="333333"/>
                </a:solidFill>
                <a:effectLst/>
                <a:latin typeface="Arial" panose="020B0604020202020204" pitchFamily="34" charset="0"/>
                <a:ea typeface="Times New Roman" panose="02020603050405020304" pitchFamily="18" charset="0"/>
              </a:rPr>
              <a:t> </a:t>
            </a:r>
            <a:endParaRPr lang="pt-BR" sz="1400" dirty="0">
              <a:effectLst/>
              <a:latin typeface="Times New Roman" panose="02020603050405020304" pitchFamily="18" charset="0"/>
              <a:ea typeface="Times New Roman" panose="02020603050405020304" pitchFamily="18" charset="0"/>
            </a:endParaRPr>
          </a:p>
          <a:p>
            <a:pPr lvl="0" algn="just">
              <a:lnSpc>
                <a:spcPct val="150000"/>
              </a:lnSpc>
              <a:buSzPts val="1000"/>
            </a:pPr>
            <a:r>
              <a:rPr lang="pt-BR" sz="14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Art</a:t>
            </a: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82) Após a aprovação do Termo de Controle de Acesso a entidade responsável terá até 90 dias para aprovar os projetos complementares destas portarias, guaritas e outros dispositivos com área construída, prorrogáveis por igual período;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50000"/>
              </a:lnSpc>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SzPts val="1000"/>
            </a:pPr>
            <a:r>
              <a:rPr lang="pt-BR" sz="14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Art</a:t>
            </a: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83) A aprovação do Termo de Controle de Acesso não garante a autorização para construção dos elementos citados no paragrafo anterior;</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ts val="2000"/>
              </a:spcBef>
              <a:spcAft>
                <a:spcPts val="600"/>
              </a:spcAft>
            </a:pPr>
            <a:endParaRPr lang="pt-BR"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6" name="Imagem 5">
            <a:extLst>
              <a:ext uri="{FF2B5EF4-FFF2-40B4-BE49-F238E27FC236}">
                <a16:creationId xmlns:a16="http://schemas.microsoft.com/office/drawing/2014/main" id="{AB34909E-B731-58D6-1EC2-B43656822B93}"/>
              </a:ext>
            </a:extLst>
          </p:cNvPr>
          <p:cNvPicPr>
            <a:picLocks noChangeAspect="1"/>
          </p:cNvPicPr>
          <p:nvPr/>
        </p:nvPicPr>
        <p:blipFill>
          <a:blip r:embed="rId3"/>
          <a:stretch>
            <a:fillRect/>
          </a:stretch>
        </p:blipFill>
        <p:spPr>
          <a:xfrm>
            <a:off x="7741273" y="6209268"/>
            <a:ext cx="4450727" cy="648732"/>
          </a:xfrm>
          <a:prstGeom prst="rect">
            <a:avLst/>
          </a:prstGeom>
        </p:spPr>
      </p:pic>
    </p:spTree>
    <p:extLst>
      <p:ext uri="{BB962C8B-B14F-4D97-AF65-F5344CB8AC3E}">
        <p14:creationId xmlns:p14="http://schemas.microsoft.com/office/powerpoint/2010/main" val="34037398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37F03-7784-4F13-2911-018C11DAA190}"/>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030EF45D-929A-641A-85B7-1B07AD7DB134}"/>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CD0EDF0C-4A8B-DC38-910B-7217BB1E6B20}"/>
              </a:ext>
            </a:extLst>
          </p:cNvPr>
          <p:cNvSpPr/>
          <p:nvPr/>
        </p:nvSpPr>
        <p:spPr>
          <a:xfrm>
            <a:off x="539666" y="252442"/>
            <a:ext cx="10551887" cy="7544566"/>
          </a:xfrm>
          <a:prstGeom prst="rect">
            <a:avLst/>
          </a:prstGeom>
        </p:spPr>
        <p:txBody>
          <a:bodyPr wrap="square">
            <a:spAutoFit/>
          </a:bodyPr>
          <a:lstStyle/>
          <a:p>
            <a:pPr algn="ctr">
              <a:lnSpc>
                <a:spcPct val="115000"/>
              </a:lnSpc>
              <a:spcBef>
                <a:spcPts val="1000"/>
              </a:spcBef>
            </a:pPr>
            <a:r>
              <a:rPr lang="pt-BR"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Seção VI - DO DESDOBRO E UNIFICAÇÃO DE LOTES</a:t>
            </a:r>
          </a:p>
          <a:p>
            <a:pPr algn="ctr">
              <a:lnSpc>
                <a:spcPct val="115000"/>
              </a:lnSpc>
              <a:spcBef>
                <a:spcPts val="2000"/>
              </a:spcBef>
              <a:spcAft>
                <a:spcPts val="600"/>
              </a:spcAft>
            </a:pPr>
            <a:endParaRPr lang="pt-BR"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lvl="0">
              <a:lnSpc>
                <a:spcPct val="150000"/>
              </a:lnSpc>
              <a:buSzPts val="1000"/>
            </a:pPr>
            <a:r>
              <a:rPr lang="pt-BR" sz="1400" dirty="0">
                <a:effectLst/>
                <a:latin typeface="Arial" panose="020B0604020202020204" pitchFamily="34" charset="0"/>
                <a:ea typeface="Calibri" panose="020F0502020204030204" pitchFamily="34" charset="0"/>
                <a:cs typeface="Times New Roman" panose="02020603050405020304" pitchFamily="18" charset="0"/>
              </a:rPr>
              <a:t>93) O desdobro ou a unificação de lotes dependerá de aprovação do Município, devendo observar integralmente as disposições estabelecidas nesta Lei, que prevalecerão sobre quaisquer regulamentações municipais anteriores em sentido contrário.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50000"/>
              </a:lnSpc>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buSzPts val="1000"/>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94) São requisitos para o desdobro de lotes: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Apresentação do título de propriedade do lote, registrado no Cartório de Registro de Imóveis;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Regularidade quanto aos débitos municipais relativos ao imóvel;</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Habite-se expedido de todas as edificações existentes no terreno;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effectLst/>
                <a:latin typeface="Arial" panose="020B0604020202020204" pitchFamily="34" charset="0"/>
                <a:ea typeface="Calibri" panose="020F0502020204030204" pitchFamily="34" charset="0"/>
                <a:cs typeface="Times New Roman" panose="02020603050405020304" pitchFamily="18" charset="0"/>
              </a:rPr>
              <a:t>Observância da frente mínima (testada) e da área mínima conforme a zona do imóvel, estabelecidas no Plano Diretor Municipal;</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Apresentação de documentação técnica (croqui e memorial descritivo)</a:t>
            </a:r>
            <a:r>
              <a:rPr lang="pt-BR" sz="1400" dirty="0">
                <a:effectLst/>
                <a:latin typeface="Arial" panose="020B0604020202020204" pitchFamily="34" charset="0"/>
                <a:ea typeface="Calibri" panose="020F0502020204030204" pitchFamily="34" charset="0"/>
                <a:cs typeface="Times New Roman" panose="02020603050405020304" pitchFamily="18" charset="0"/>
              </a:rPr>
              <a:t> elaborada por profissional habilitado, acompanhada da ART, RRT ou TRT pertinente</a:t>
            </a: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buSzPts val="1000"/>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95) São requisitos para a unificação de lotes: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Apresentação do título de propriedade do lote, registrado no Cartório de Registro de Imóveis;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Regularidade quanto aos débitos municipais relativos ao imóvel;</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Apresentação de documentação técnica (croqui e memorial descritivo)</a:t>
            </a:r>
            <a:r>
              <a:rPr lang="pt-BR" sz="1400" dirty="0">
                <a:effectLst/>
                <a:latin typeface="Arial" panose="020B0604020202020204" pitchFamily="34" charset="0"/>
                <a:ea typeface="Calibri" panose="020F0502020204030204" pitchFamily="34" charset="0"/>
                <a:cs typeface="Times New Roman" panose="02020603050405020304" pitchFamily="18" charset="0"/>
              </a:rPr>
              <a:t> elaborada por profissional habilitado, acompanhada da ART, RRT ou TRT pertinente</a:t>
            </a: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pt-BR" sz="1400" dirty="0">
              <a:effectLst/>
              <a:latin typeface="Times New Roman" panose="02020603050405020304" pitchFamily="18" charset="0"/>
              <a:ea typeface="Times New Roman" panose="02020603050405020304" pitchFamily="18" charset="0"/>
            </a:endParaRPr>
          </a:p>
          <a:p>
            <a:pPr lvl="0" algn="just">
              <a:lnSpc>
                <a:spcPct val="150000"/>
              </a:lnSpc>
              <a:buSzPts val="1000"/>
            </a:pP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ts val="2000"/>
              </a:spcBef>
              <a:spcAft>
                <a:spcPts val="600"/>
              </a:spcAft>
            </a:pPr>
            <a:endParaRPr lang="pt-BR"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6" name="Imagem 5">
            <a:extLst>
              <a:ext uri="{FF2B5EF4-FFF2-40B4-BE49-F238E27FC236}">
                <a16:creationId xmlns:a16="http://schemas.microsoft.com/office/drawing/2014/main" id="{A6698729-AAD0-9125-A1A3-EFB2E5F3B0AB}"/>
              </a:ext>
            </a:extLst>
          </p:cNvPr>
          <p:cNvPicPr>
            <a:picLocks noChangeAspect="1"/>
          </p:cNvPicPr>
          <p:nvPr/>
        </p:nvPicPr>
        <p:blipFill>
          <a:blip r:embed="rId3"/>
          <a:stretch>
            <a:fillRect/>
          </a:stretch>
        </p:blipFill>
        <p:spPr>
          <a:xfrm>
            <a:off x="7741273" y="6209268"/>
            <a:ext cx="4450727" cy="648732"/>
          </a:xfrm>
          <a:prstGeom prst="rect">
            <a:avLst/>
          </a:prstGeom>
        </p:spPr>
      </p:pic>
    </p:spTree>
    <p:extLst>
      <p:ext uri="{BB962C8B-B14F-4D97-AF65-F5344CB8AC3E}">
        <p14:creationId xmlns:p14="http://schemas.microsoft.com/office/powerpoint/2010/main" val="219384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5AE7C-3F93-59AF-B55E-6EBB074CA6D5}"/>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9673D1A0-5C53-C99D-F645-6E0AD4A32A90}"/>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67735DAE-F73E-66F6-F72A-3BB3C0240B78}"/>
              </a:ext>
            </a:extLst>
          </p:cNvPr>
          <p:cNvSpPr/>
          <p:nvPr/>
        </p:nvSpPr>
        <p:spPr>
          <a:xfrm>
            <a:off x="525379" y="981104"/>
            <a:ext cx="10551887" cy="4581767"/>
          </a:xfrm>
          <a:prstGeom prst="rect">
            <a:avLst/>
          </a:prstGeom>
        </p:spPr>
        <p:txBody>
          <a:bodyPr wrap="square">
            <a:spAutoFit/>
          </a:bodyPr>
          <a:lstStyle/>
          <a:p>
            <a:pPr lvl="0" algn="just">
              <a:lnSpc>
                <a:spcPct val="150000"/>
              </a:lnSpc>
              <a:buSzPts val="1000"/>
            </a:pPr>
            <a:r>
              <a:rPr lang="pt-BR" sz="1400" dirty="0">
                <a:latin typeface="Arial" panose="020B0604020202020204" pitchFamily="34" charset="0"/>
                <a:ea typeface="Calibri" panose="020F0502020204030204" pitchFamily="34" charset="0"/>
                <a:cs typeface="Times New Roman" panose="02020603050405020304" pitchFamily="18" charset="0"/>
              </a:rPr>
              <a:t>97) </a:t>
            </a:r>
            <a:r>
              <a:rPr lang="pt-BR" sz="1400" dirty="0">
                <a:effectLst/>
                <a:latin typeface="Arial" panose="020B0604020202020204" pitchFamily="34" charset="0"/>
                <a:ea typeface="Calibri" panose="020F0502020204030204" pitchFamily="34" charset="0"/>
                <a:cs typeface="Times New Roman" panose="02020603050405020304" pitchFamily="18" charset="0"/>
              </a:rPr>
              <a:t>Fica autorizado, pelo prazo de 1 (um) ano, contado a partir da data de publicação desta Lei, o desdobro de lotes em loteamentos consolidados, nos termos do inciso II do artigo 4º da Lei Federal nº 6.766, de 19 de dezembro de 1979, observando-se a frente mínima de 5,00 (cinco) metros de testada e área mínima de 125,00 (cento e vinte e cinco) metros quadrados para cada parte do lote.</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50000"/>
              </a:lnSpc>
            </a:pPr>
            <a:br>
              <a:rPr lang="pt-BR" sz="1400" dirty="0">
                <a:effectLst/>
                <a:latin typeface="Arial" panose="020B0604020202020204" pitchFamily="34" charset="0"/>
                <a:ea typeface="Calibri" panose="020F0502020204030204" pitchFamily="34" charset="0"/>
                <a:cs typeface="Times New Roman" panose="02020603050405020304" pitchFamily="18" charset="0"/>
              </a:rPr>
            </a:br>
            <a:r>
              <a:rPr lang="pt-BR" sz="1400" dirty="0">
                <a:effectLst/>
                <a:latin typeface="Arial" panose="020B0604020202020204" pitchFamily="34" charset="0"/>
                <a:ea typeface="Calibri" panose="020F0502020204030204" pitchFamily="34" charset="0"/>
                <a:cs typeface="Times New Roman" panose="02020603050405020304" pitchFamily="18" charset="0"/>
              </a:rPr>
              <a:t>§ 1º O desdobro referido neste artigo abrange terrenos com ou sem edificação, sendo que, no caso de terrenos com edificação, deverão ser atendidos os demais requisitos técnicos previstos nos artigos anteriores.</a:t>
            </a:r>
          </a:p>
          <a:p>
            <a:pPr marL="228600" algn="just">
              <a:lnSpc>
                <a:spcPct val="150000"/>
              </a:lnSpc>
            </a:pP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50000"/>
              </a:lnSpc>
            </a:pPr>
            <a:r>
              <a:rPr lang="pt-BR" sz="1400" dirty="0">
                <a:effectLst/>
                <a:latin typeface="Arial" panose="020B0604020202020204" pitchFamily="34" charset="0"/>
                <a:ea typeface="Calibri" panose="020F0502020204030204" pitchFamily="34" charset="0"/>
                <a:cs typeface="Times New Roman" panose="02020603050405020304" pitchFamily="18" charset="0"/>
              </a:rPr>
              <a:t>§ 2º O prazo de 1 (um) ano referido neste artigo considera a data de protocolo do pedido, mesmo que a aprovação ocorra após o término deste período.</a:t>
            </a:r>
          </a:p>
          <a:p>
            <a:pPr marL="228600" algn="just">
              <a:lnSpc>
                <a:spcPct val="150000"/>
              </a:lnSpc>
            </a:pP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50000"/>
              </a:lnSpc>
            </a:pPr>
            <a:r>
              <a:rPr lang="pt-BR" sz="1400" dirty="0">
                <a:effectLst/>
                <a:latin typeface="Arial" panose="020B0604020202020204" pitchFamily="34" charset="0"/>
                <a:ea typeface="Calibri" panose="020F0502020204030204" pitchFamily="34" charset="0"/>
                <a:cs typeface="Times New Roman" panose="02020603050405020304" pitchFamily="18" charset="0"/>
              </a:rPr>
              <a:t>§ 3º Após protocolado, correrá o prazo de 1 (um) ano, findo o qual, sem atendimento por parte do requerente ao exigido pelo município, nos termos desta lei, o pedido será </a:t>
            </a: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considerado indeferido.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50000"/>
              </a:lnSpc>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m 5">
            <a:extLst>
              <a:ext uri="{FF2B5EF4-FFF2-40B4-BE49-F238E27FC236}">
                <a16:creationId xmlns:a16="http://schemas.microsoft.com/office/drawing/2014/main" id="{DF9F0600-128B-5F9A-19D3-B60441227D88}"/>
              </a:ext>
            </a:extLst>
          </p:cNvPr>
          <p:cNvPicPr>
            <a:picLocks noChangeAspect="1"/>
          </p:cNvPicPr>
          <p:nvPr/>
        </p:nvPicPr>
        <p:blipFill>
          <a:blip r:embed="rId3"/>
          <a:stretch>
            <a:fillRect/>
          </a:stretch>
        </p:blipFill>
        <p:spPr>
          <a:xfrm>
            <a:off x="7741273" y="6209268"/>
            <a:ext cx="4450727" cy="648732"/>
          </a:xfrm>
          <a:prstGeom prst="rect">
            <a:avLst/>
          </a:prstGeom>
        </p:spPr>
      </p:pic>
    </p:spTree>
    <p:extLst>
      <p:ext uri="{BB962C8B-B14F-4D97-AF65-F5344CB8AC3E}">
        <p14:creationId xmlns:p14="http://schemas.microsoft.com/office/powerpoint/2010/main" val="91725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643B1-DD4D-5392-32A5-6C1688459E2B}"/>
            </a:ext>
          </a:extLst>
        </p:cNvPr>
        <p:cNvGrpSpPr/>
        <p:nvPr/>
      </p:nvGrpSpPr>
      <p:grpSpPr>
        <a:xfrm>
          <a:off x="0" y="0"/>
          <a:ext cx="0" cy="0"/>
          <a:chOff x="0" y="0"/>
          <a:chExt cx="0" cy="0"/>
        </a:xfrm>
      </p:grpSpPr>
      <p:pic>
        <p:nvPicPr>
          <p:cNvPr id="11" name="Imagem 10">
            <a:extLst>
              <a:ext uri="{FF2B5EF4-FFF2-40B4-BE49-F238E27FC236}">
                <a16:creationId xmlns:a16="http://schemas.microsoft.com/office/drawing/2014/main" id="{77AF7F58-D4CF-CF4C-1FF9-BCAA43C4C3EA}"/>
              </a:ext>
            </a:extLst>
          </p:cNvPr>
          <p:cNvPicPr>
            <a:picLocks noChangeAspect="1"/>
          </p:cNvPicPr>
          <p:nvPr/>
        </p:nvPicPr>
        <p:blipFill>
          <a:blip r:embed="rId2"/>
          <a:stretch>
            <a:fillRect/>
          </a:stretch>
        </p:blipFill>
        <p:spPr>
          <a:xfrm>
            <a:off x="7741273" y="6209268"/>
            <a:ext cx="4450727" cy="648732"/>
          </a:xfrm>
          <a:prstGeom prst="rect">
            <a:avLst/>
          </a:prstGeom>
        </p:spPr>
      </p:pic>
      <p:pic>
        <p:nvPicPr>
          <p:cNvPr id="4" name="Espaço Reservado para Conteúdo 3" descr="Interface gráfica do usuário, Texto, Aplicativo, Email&#10;&#10;Descrição gerada automaticamente">
            <a:extLst>
              <a:ext uri="{FF2B5EF4-FFF2-40B4-BE49-F238E27FC236}">
                <a16:creationId xmlns:a16="http://schemas.microsoft.com/office/drawing/2014/main" id="{EFBC5A74-E2B4-23B2-689D-35DD54810A89}"/>
              </a:ext>
            </a:extLst>
          </p:cNvPr>
          <p:cNvPicPr>
            <a:picLocks noGrp="1" noChangeAspect="1"/>
          </p:cNvPicPr>
          <p:nvPr>
            <p:ph idx="1"/>
          </p:nvPr>
        </p:nvPicPr>
        <p:blipFill>
          <a:blip r:embed="rId3"/>
          <a:stretch>
            <a:fillRect/>
          </a:stretch>
        </p:blipFill>
        <p:spPr>
          <a:xfrm>
            <a:off x="482240" y="206688"/>
            <a:ext cx="10535530" cy="5653036"/>
          </a:xfrm>
        </p:spPr>
      </p:pic>
    </p:spTree>
    <p:extLst>
      <p:ext uri="{BB962C8B-B14F-4D97-AF65-F5344CB8AC3E}">
        <p14:creationId xmlns:p14="http://schemas.microsoft.com/office/powerpoint/2010/main" val="123138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2CF23-2413-709B-95DD-5329450CE5DE}"/>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01BFA098-9F0C-9BE6-7124-049ADC4748F1}"/>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275B370F-C1AC-AAA0-B0F1-A2A9229B922D}"/>
              </a:ext>
            </a:extLst>
          </p:cNvPr>
          <p:cNvSpPr/>
          <p:nvPr/>
        </p:nvSpPr>
        <p:spPr>
          <a:xfrm>
            <a:off x="525379" y="981104"/>
            <a:ext cx="10551887" cy="3827715"/>
          </a:xfrm>
          <a:prstGeom prst="rect">
            <a:avLst/>
          </a:prstGeom>
        </p:spPr>
        <p:txBody>
          <a:bodyPr wrap="square">
            <a:spAutoFit/>
          </a:bodyPr>
          <a:lstStyle/>
          <a:p>
            <a:pPr marL="228600" algn="just">
              <a:lnSpc>
                <a:spcPct val="150000"/>
              </a:lnSpc>
            </a:pPr>
            <a:r>
              <a:rPr lang="pt-BR" sz="1400" dirty="0">
                <a:latin typeface="Arial" panose="020B0604020202020204" pitchFamily="34" charset="0"/>
                <a:ea typeface="Calibri" panose="020F0502020204030204" pitchFamily="34" charset="0"/>
                <a:cs typeface="Arial" panose="020B0604020202020204" pitchFamily="34" charset="0"/>
              </a:rPr>
              <a:t>99) </a:t>
            </a:r>
            <a:r>
              <a:rPr lang="pt-BR"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Não se aplica o disposto nesta Seção sobre desdobro aos lotes oriundos de loteamento de chácaras de recreio, sendo vedado o desdobro nesses casos.</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457200"/>
            <a:r>
              <a:rPr lang="pt-BR"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228600" algn="just">
              <a:lnSpc>
                <a:spcPct val="150000"/>
              </a:lnSpc>
            </a:pPr>
            <a:br>
              <a:rPr lang="pt-BR"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br>
            <a:r>
              <a:rPr lang="pt-BR"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 1º Excetuam-se os casos de regularização de duas ou mais edificações construídas separadamente no terreno até a data de publicação desta Lei, desde que as frações resultantes possuam área mínima de 1.000,00 (um mil) metros quadrados e testada mínima conforme estabelecida no Plano Diretor Municipal.</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228600" algn="just">
              <a:lnSpc>
                <a:spcPct val="150000"/>
              </a:lnSpc>
            </a:pPr>
            <a:br>
              <a:rPr lang="pt-BR"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br>
            <a:r>
              <a:rPr lang="pt-BR"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 2º Também ficam excepcionados os pedidos de desdobro protocolados até a presente data e que se encontrem em tramitação.</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228600" algn="just">
              <a:lnSpc>
                <a:spcPct val="150000"/>
              </a:lnSpc>
            </a:pPr>
            <a:r>
              <a:rPr lang="pt-BR"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buSzPts val="1000"/>
            </a:pPr>
            <a:r>
              <a:rPr lang="pt-BR"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99) Devem ser observadas todas as restrições relativas ao uso e ocupação do solo aplicáveis a cada lote resultante do desdobro.</a:t>
            </a:r>
            <a:endParaRPr lang="pt-BR"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Imagem 5">
            <a:extLst>
              <a:ext uri="{FF2B5EF4-FFF2-40B4-BE49-F238E27FC236}">
                <a16:creationId xmlns:a16="http://schemas.microsoft.com/office/drawing/2014/main" id="{81245AF6-564B-A0A3-1D37-ADFC903EF3B5}"/>
              </a:ext>
            </a:extLst>
          </p:cNvPr>
          <p:cNvPicPr>
            <a:picLocks noChangeAspect="1"/>
          </p:cNvPicPr>
          <p:nvPr/>
        </p:nvPicPr>
        <p:blipFill>
          <a:blip r:embed="rId3"/>
          <a:stretch>
            <a:fillRect/>
          </a:stretch>
        </p:blipFill>
        <p:spPr>
          <a:xfrm>
            <a:off x="7741273" y="6209268"/>
            <a:ext cx="4450727" cy="648732"/>
          </a:xfrm>
          <a:prstGeom prst="rect">
            <a:avLst/>
          </a:prstGeom>
        </p:spPr>
      </p:pic>
    </p:spTree>
    <p:extLst>
      <p:ext uri="{BB962C8B-B14F-4D97-AF65-F5344CB8AC3E}">
        <p14:creationId xmlns:p14="http://schemas.microsoft.com/office/powerpoint/2010/main" val="35820103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DD44C-B9F0-D670-752A-4ABC79BDDC7E}"/>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3AA63EE1-CA96-4143-735F-25E30F90B389}"/>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2C52E2D0-04D2-960C-18AC-A503D51D6980}"/>
              </a:ext>
            </a:extLst>
          </p:cNvPr>
          <p:cNvSpPr/>
          <p:nvPr/>
        </p:nvSpPr>
        <p:spPr>
          <a:xfrm>
            <a:off x="539666" y="252442"/>
            <a:ext cx="10551887" cy="3628557"/>
          </a:xfrm>
          <a:prstGeom prst="rect">
            <a:avLst/>
          </a:prstGeom>
        </p:spPr>
        <p:txBody>
          <a:bodyPr wrap="square">
            <a:spAutoFit/>
          </a:bodyPr>
          <a:lstStyle/>
          <a:p>
            <a:pPr algn="ctr">
              <a:lnSpc>
                <a:spcPct val="115000"/>
              </a:lnSpc>
              <a:spcBef>
                <a:spcPts val="2000"/>
              </a:spcBef>
              <a:spcAft>
                <a:spcPts val="600"/>
              </a:spcAft>
            </a:pPr>
            <a:r>
              <a:rPr lang="pt-BR" sz="1800" b="1" kern="0" dirty="0">
                <a:solidFill>
                  <a:srgbClr val="000000"/>
                </a:solidFill>
                <a:effectLst/>
                <a:latin typeface="Arial" panose="020B0604020202020204" pitchFamily="34" charset="0"/>
                <a:ea typeface="Arial" panose="020B0604020202020204" pitchFamily="34" charset="0"/>
              </a:rPr>
              <a:t>CAPÍTULO V–DA APROVAÇÃO DOS PROJETOS COMPLEMENTARES</a:t>
            </a:r>
          </a:p>
          <a:p>
            <a:r>
              <a:rPr lang="pt-BR" sz="1800" dirty="0">
                <a:effectLst/>
                <a:latin typeface="Times New Roman" panose="02020603050405020304" pitchFamily="18" charset="0"/>
                <a:ea typeface="Times New Roman" panose="02020603050405020304" pitchFamily="18" charset="0"/>
              </a:rPr>
              <a:t> </a:t>
            </a:r>
          </a:p>
          <a:p>
            <a:pPr lvl="0" algn="just">
              <a:lnSpc>
                <a:spcPct val="150000"/>
              </a:lnSpc>
              <a:buSzPts val="1000"/>
            </a:pPr>
            <a:r>
              <a:rPr lang="pt-BR"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Art</a:t>
            </a:r>
            <a:r>
              <a:rPr lang="pt-BR"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101) Os projetos complementares deverão observar naquilo que couber o regramento específico discriminado abaixo, bem como demais orientações expedidas pelas Secretarias, Autarquias, Concessionárias e demais órgãos regulamentadores, que poderão emitir Diretrizes Específicas para cada projeto complementar.</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50000"/>
              </a:lnSpc>
            </a:pPr>
            <a:r>
              <a:rPr lang="pt-BR"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SzPts val="1000"/>
            </a:pPr>
            <a:r>
              <a:rPr lang="pt-BR"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Art</a:t>
            </a:r>
            <a:r>
              <a:rPr lang="pt-BR"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102) Todos os projetos complementares deverão ser acompanhados das devidas responsabilidades técnicas, bem como estarem assinados pelo autor de projeto e proprietário;</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m 5">
            <a:extLst>
              <a:ext uri="{FF2B5EF4-FFF2-40B4-BE49-F238E27FC236}">
                <a16:creationId xmlns:a16="http://schemas.microsoft.com/office/drawing/2014/main" id="{2987C75A-D59B-CE2D-5382-9B19A634A3FD}"/>
              </a:ext>
            </a:extLst>
          </p:cNvPr>
          <p:cNvPicPr>
            <a:picLocks noChangeAspect="1"/>
          </p:cNvPicPr>
          <p:nvPr/>
        </p:nvPicPr>
        <p:blipFill>
          <a:blip r:embed="rId3"/>
          <a:stretch>
            <a:fillRect/>
          </a:stretch>
        </p:blipFill>
        <p:spPr>
          <a:xfrm>
            <a:off x="7741273" y="6209268"/>
            <a:ext cx="4450727" cy="648732"/>
          </a:xfrm>
          <a:prstGeom prst="rect">
            <a:avLst/>
          </a:prstGeom>
        </p:spPr>
      </p:pic>
    </p:spTree>
    <p:extLst>
      <p:ext uri="{BB962C8B-B14F-4D97-AF65-F5344CB8AC3E}">
        <p14:creationId xmlns:p14="http://schemas.microsoft.com/office/powerpoint/2010/main" val="3475678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A8F9E-779A-92C1-B6F9-EFE996B9B55A}"/>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89027F55-27E3-136D-963C-22398AAB6B05}"/>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1530C138-CE1E-533C-0B1F-151A8FB1574E}"/>
              </a:ext>
            </a:extLst>
          </p:cNvPr>
          <p:cNvSpPr/>
          <p:nvPr/>
        </p:nvSpPr>
        <p:spPr>
          <a:xfrm>
            <a:off x="539666" y="252442"/>
            <a:ext cx="10551887" cy="5583580"/>
          </a:xfrm>
          <a:prstGeom prst="rect">
            <a:avLst/>
          </a:prstGeom>
        </p:spPr>
        <p:txBody>
          <a:bodyPr wrap="square">
            <a:spAutoFit/>
          </a:bodyPr>
          <a:lstStyle/>
          <a:p>
            <a:pPr algn="ctr">
              <a:lnSpc>
                <a:spcPct val="115000"/>
              </a:lnSpc>
              <a:spcBef>
                <a:spcPts val="1000"/>
              </a:spcBef>
            </a:pPr>
            <a:r>
              <a:rPr lang="pt-BR"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Seção X – Do instrumento de garantia a execução das obras</a:t>
            </a:r>
          </a:p>
          <a:p>
            <a:r>
              <a:rPr lang="pt-BR" sz="1400" dirty="0">
                <a:effectLst/>
                <a:latin typeface="Times New Roman" panose="02020603050405020304" pitchFamily="18" charset="0"/>
                <a:ea typeface="Times New Roman" panose="02020603050405020304" pitchFamily="18" charset="0"/>
              </a:rPr>
              <a:t> </a:t>
            </a:r>
          </a:p>
          <a:p>
            <a:r>
              <a:rPr lang="pt-BR" sz="1400" dirty="0">
                <a:effectLst/>
                <a:latin typeface="Times New Roman" panose="02020603050405020304" pitchFamily="18" charset="0"/>
                <a:ea typeface="Times New Roman" panose="02020603050405020304" pitchFamily="18" charset="0"/>
              </a:rPr>
              <a:t> </a:t>
            </a:r>
          </a:p>
          <a:p>
            <a:pPr lvl="0" algn="just">
              <a:lnSpc>
                <a:spcPct val="150000"/>
              </a:lnSpc>
              <a:buSzPts val="1000"/>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125) A garantia a execução das obras deverá ser realizada mediante:</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Garantia hipotecária;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Caução em dinheiro;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Caução bancária;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Alienação fiduciária;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Seguro-garantia;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SzPts val="1000"/>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126) Em todos os casos previstos no artigo 125:</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o valor assegurado será de 150% do valor orçado para as obras;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O prazo de garantia será igual ao prazo firmado em cronograma;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50000"/>
              </a:lnSpc>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SzPts val="1000"/>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127) No caso da garantia hipotecária ou alienação fiduciária deverá o referido instrumento ser registrado em cartório;</a:t>
            </a:r>
            <a:endParaRPr lang="pt-BR" sz="14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SzPts val="1000"/>
            </a:pPr>
            <a:r>
              <a:rPr lang="pt-BR" sz="14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128) </a:t>
            </a: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No caso do seguro-garantia, o mesmo deverá ser expedido por instituição devidamente registradas na SUSEP;</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SzPts val="1000"/>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129) Caso ocorra a prorrogação do prazo de execução de obras além dos 4 anos iniciais, poderá a Prefeitura solicitar a atualização do orçamento e consequente instrumento de garantia;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m 5">
            <a:extLst>
              <a:ext uri="{FF2B5EF4-FFF2-40B4-BE49-F238E27FC236}">
                <a16:creationId xmlns:a16="http://schemas.microsoft.com/office/drawing/2014/main" id="{96509CA2-4C30-7436-B5E2-0636EB18C44F}"/>
              </a:ext>
            </a:extLst>
          </p:cNvPr>
          <p:cNvPicPr>
            <a:picLocks noChangeAspect="1"/>
          </p:cNvPicPr>
          <p:nvPr/>
        </p:nvPicPr>
        <p:blipFill>
          <a:blip r:embed="rId3"/>
          <a:stretch>
            <a:fillRect/>
          </a:stretch>
        </p:blipFill>
        <p:spPr>
          <a:xfrm>
            <a:off x="7741273" y="6209268"/>
            <a:ext cx="4450727" cy="648732"/>
          </a:xfrm>
          <a:prstGeom prst="rect">
            <a:avLst/>
          </a:prstGeom>
        </p:spPr>
      </p:pic>
    </p:spTree>
    <p:extLst>
      <p:ext uri="{BB962C8B-B14F-4D97-AF65-F5344CB8AC3E}">
        <p14:creationId xmlns:p14="http://schemas.microsoft.com/office/powerpoint/2010/main" val="1214636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60AEE-0219-005E-F52D-ED97041AD022}"/>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9BFB885F-D5A8-DFFF-7AAA-614EE78DFDB4}"/>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5C2BBC33-51F3-ED81-3B62-F6AAC2AF9CD3}"/>
              </a:ext>
            </a:extLst>
          </p:cNvPr>
          <p:cNvSpPr/>
          <p:nvPr/>
        </p:nvSpPr>
        <p:spPr>
          <a:xfrm>
            <a:off x="539666" y="252442"/>
            <a:ext cx="10551887" cy="5763181"/>
          </a:xfrm>
          <a:prstGeom prst="rect">
            <a:avLst/>
          </a:prstGeom>
        </p:spPr>
        <p:txBody>
          <a:bodyPr wrap="square">
            <a:spAutoFit/>
          </a:bodyPr>
          <a:lstStyle/>
          <a:p>
            <a:pPr algn="ctr">
              <a:lnSpc>
                <a:spcPct val="115000"/>
              </a:lnSpc>
              <a:spcBef>
                <a:spcPts val="2000"/>
              </a:spcBef>
              <a:spcAft>
                <a:spcPts val="600"/>
              </a:spcAft>
            </a:pPr>
            <a:r>
              <a:rPr lang="pt-BR" sz="1400" b="1" kern="0" dirty="0">
                <a:solidFill>
                  <a:srgbClr val="000000"/>
                </a:solidFill>
                <a:effectLst/>
                <a:latin typeface="Arial" panose="020B0604020202020204" pitchFamily="34" charset="0"/>
                <a:ea typeface="Arial" panose="020B0604020202020204" pitchFamily="34" charset="0"/>
              </a:rPr>
              <a:t>CAPÍTULO VII– DOS USOS</a:t>
            </a:r>
          </a:p>
          <a:p>
            <a:r>
              <a:rPr lang="pt-BR" sz="1400" dirty="0">
                <a:effectLst/>
                <a:latin typeface="Times New Roman" panose="02020603050405020304" pitchFamily="18" charset="0"/>
                <a:ea typeface="Times New Roman" panose="02020603050405020304" pitchFamily="18" charset="0"/>
              </a:rPr>
              <a:t> </a:t>
            </a:r>
          </a:p>
          <a:p>
            <a:pPr lvl="0">
              <a:lnSpc>
                <a:spcPct val="150000"/>
              </a:lnSpc>
              <a:buSzPts val="1000"/>
            </a:pPr>
            <a:r>
              <a:rPr lang="pt-BR" sz="14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Art</a:t>
            </a: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139) O uso do solo no município de Araçatuba se divide em Habitacional e Não habitacional, e organiza-se a partir de seu grau de incomodidade, da seguinte forma: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Habitacional</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50000"/>
              </a:lnSpc>
              <a:buFont typeface="+mj-lt"/>
              <a:buAutoNum type="roman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Unifamiliar – R1</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50000"/>
              </a:lnSpc>
              <a:buFont typeface="+mj-lt"/>
              <a:buAutoNum type="roman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Multifamiliar – R2</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1600200" lvl="3" indent="-228600">
              <a:lnSpc>
                <a:spcPct val="150000"/>
              </a:lnSpc>
              <a:buFont typeface="+mj-lt"/>
              <a:buAutoNum type="arabicParenBoth"/>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Multifamiliar – Residencial - R2.1.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1600200" lvl="3" indent="-228600">
              <a:lnSpc>
                <a:spcPct val="150000"/>
              </a:lnSpc>
              <a:buFont typeface="+mj-lt"/>
              <a:buAutoNum type="arabicParenBoth"/>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Multifamiliar – Studio ou </a:t>
            </a:r>
            <a:r>
              <a:rPr lang="pt-BR" sz="14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Kitnet</a:t>
            </a: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 R2.2</a:t>
            </a:r>
            <a:endParaRPr lang="pt-BR" sz="14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Não habitacional:</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50000"/>
              </a:lnSpc>
              <a:buFont typeface="+mj-lt"/>
              <a:buAutoNum type="roman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Comercial (C1 a C4)</a:t>
            </a:r>
          </a:p>
          <a:p>
            <a:pPr marL="1143000" lvl="2" indent="-228600">
              <a:lnSpc>
                <a:spcPct val="150000"/>
              </a:lnSpc>
              <a:buFont typeface="+mj-lt"/>
              <a:buAutoNum type="roman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Serviços (S1 a S4)</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50000"/>
              </a:lnSpc>
              <a:buFont typeface="+mj-lt"/>
              <a:buAutoNum type="roman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Industrial (I1 a I4)</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50000"/>
              </a:lnSpc>
              <a:buFont typeface="+mj-lt"/>
              <a:buAutoNum type="roman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Institucional;</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50000"/>
              </a:lnSpc>
              <a:buFont typeface="+mj-lt"/>
              <a:buAutoNum type="roman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Especiais (E1)</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Misto: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50000"/>
              </a:lnSpc>
              <a:buFont typeface="+mj-lt"/>
              <a:buAutoNum type="romanLcParenR"/>
            </a:pP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3">
              <a:lnSpc>
                <a:spcPct val="150000"/>
              </a:lnSpc>
            </a:pPr>
            <a:endPar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6" name="Imagem 5">
            <a:extLst>
              <a:ext uri="{FF2B5EF4-FFF2-40B4-BE49-F238E27FC236}">
                <a16:creationId xmlns:a16="http://schemas.microsoft.com/office/drawing/2014/main" id="{974C8A23-E7E4-D89A-D809-46F6BE93C7EE}"/>
              </a:ext>
            </a:extLst>
          </p:cNvPr>
          <p:cNvPicPr>
            <a:picLocks noChangeAspect="1"/>
          </p:cNvPicPr>
          <p:nvPr/>
        </p:nvPicPr>
        <p:blipFill>
          <a:blip r:embed="rId3"/>
          <a:stretch>
            <a:fillRect/>
          </a:stretch>
        </p:blipFill>
        <p:spPr>
          <a:xfrm>
            <a:off x="7741273" y="6209268"/>
            <a:ext cx="4450727" cy="648732"/>
          </a:xfrm>
          <a:prstGeom prst="rect">
            <a:avLst/>
          </a:prstGeom>
        </p:spPr>
      </p:pic>
    </p:spTree>
    <p:extLst>
      <p:ext uri="{BB962C8B-B14F-4D97-AF65-F5344CB8AC3E}">
        <p14:creationId xmlns:p14="http://schemas.microsoft.com/office/powerpoint/2010/main" val="37907873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CA056-0BF2-432B-6AFC-99EF32403179}"/>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024E5690-AF8C-091D-178A-60A518F89134}"/>
              </a:ext>
            </a:extLst>
          </p:cNvPr>
          <p:cNvPicPr>
            <a:picLocks noChangeAspect="1"/>
          </p:cNvPicPr>
          <p:nvPr/>
        </p:nvPicPr>
        <p:blipFill rotWithShape="1">
          <a:blip r:embed="rId2"/>
          <a:srcRect l="50824" b="75050"/>
          <a:stretch/>
        </p:blipFill>
        <p:spPr>
          <a:xfrm>
            <a:off x="9740900" y="0"/>
            <a:ext cx="2362200" cy="800417"/>
          </a:xfrm>
          <a:prstGeom prst="rect">
            <a:avLst/>
          </a:prstGeom>
        </p:spPr>
      </p:pic>
      <p:pic>
        <p:nvPicPr>
          <p:cNvPr id="6" name="Imagem 5">
            <a:extLst>
              <a:ext uri="{FF2B5EF4-FFF2-40B4-BE49-F238E27FC236}">
                <a16:creationId xmlns:a16="http://schemas.microsoft.com/office/drawing/2014/main" id="{6135C272-8789-9990-4BB5-570B76D5AD92}"/>
              </a:ext>
            </a:extLst>
          </p:cNvPr>
          <p:cNvPicPr>
            <a:picLocks noChangeAspect="1"/>
          </p:cNvPicPr>
          <p:nvPr/>
        </p:nvPicPr>
        <p:blipFill>
          <a:blip r:embed="rId3"/>
          <a:stretch>
            <a:fillRect/>
          </a:stretch>
        </p:blipFill>
        <p:spPr>
          <a:xfrm>
            <a:off x="7741273" y="6209268"/>
            <a:ext cx="4450727" cy="648732"/>
          </a:xfrm>
          <a:prstGeom prst="rect">
            <a:avLst/>
          </a:prstGeom>
        </p:spPr>
      </p:pic>
      <p:graphicFrame>
        <p:nvGraphicFramePr>
          <p:cNvPr id="2" name="Tabela 1">
            <a:extLst>
              <a:ext uri="{FF2B5EF4-FFF2-40B4-BE49-F238E27FC236}">
                <a16:creationId xmlns:a16="http://schemas.microsoft.com/office/drawing/2014/main" id="{D739D9A7-1D6A-B0A7-E7EB-B6074DA3CBFF}"/>
              </a:ext>
            </a:extLst>
          </p:cNvPr>
          <p:cNvGraphicFramePr>
            <a:graphicFrameLocks noGrp="1"/>
          </p:cNvGraphicFramePr>
          <p:nvPr>
            <p:extLst>
              <p:ext uri="{D42A27DB-BD31-4B8C-83A1-F6EECF244321}">
                <p14:modId xmlns:p14="http://schemas.microsoft.com/office/powerpoint/2010/main" val="3964960286"/>
              </p:ext>
            </p:extLst>
          </p:nvPr>
        </p:nvGraphicFramePr>
        <p:xfrm>
          <a:off x="958603" y="486888"/>
          <a:ext cx="9963397" cy="5811502"/>
        </p:xfrm>
        <a:graphic>
          <a:graphicData uri="http://schemas.openxmlformats.org/drawingml/2006/table">
            <a:tbl>
              <a:tblPr firstRow="1" firstCol="1" bandRow="1">
                <a:tableStyleId>{5C22544A-7EE6-4342-B048-85BDC9FD1C3A}</a:tableStyleId>
              </a:tblPr>
              <a:tblGrid>
                <a:gridCol w="1651385">
                  <a:extLst>
                    <a:ext uri="{9D8B030D-6E8A-4147-A177-3AD203B41FA5}">
                      <a16:colId xmlns:a16="http://schemas.microsoft.com/office/drawing/2014/main" val="3155723861"/>
                    </a:ext>
                  </a:extLst>
                </a:gridCol>
                <a:gridCol w="1651385">
                  <a:extLst>
                    <a:ext uri="{9D8B030D-6E8A-4147-A177-3AD203B41FA5}">
                      <a16:colId xmlns:a16="http://schemas.microsoft.com/office/drawing/2014/main" val="3952140403"/>
                    </a:ext>
                  </a:extLst>
                </a:gridCol>
                <a:gridCol w="1652533">
                  <a:extLst>
                    <a:ext uri="{9D8B030D-6E8A-4147-A177-3AD203B41FA5}">
                      <a16:colId xmlns:a16="http://schemas.microsoft.com/office/drawing/2014/main" val="2716475838"/>
                    </a:ext>
                  </a:extLst>
                </a:gridCol>
                <a:gridCol w="1652533">
                  <a:extLst>
                    <a:ext uri="{9D8B030D-6E8A-4147-A177-3AD203B41FA5}">
                      <a16:colId xmlns:a16="http://schemas.microsoft.com/office/drawing/2014/main" val="1673675141"/>
                    </a:ext>
                  </a:extLst>
                </a:gridCol>
                <a:gridCol w="1703028">
                  <a:extLst>
                    <a:ext uri="{9D8B030D-6E8A-4147-A177-3AD203B41FA5}">
                      <a16:colId xmlns:a16="http://schemas.microsoft.com/office/drawing/2014/main" val="1960735825"/>
                    </a:ext>
                  </a:extLst>
                </a:gridCol>
                <a:gridCol w="1652533">
                  <a:extLst>
                    <a:ext uri="{9D8B030D-6E8A-4147-A177-3AD203B41FA5}">
                      <a16:colId xmlns:a16="http://schemas.microsoft.com/office/drawing/2014/main" val="1856638645"/>
                    </a:ext>
                  </a:extLst>
                </a:gridCol>
              </a:tblGrid>
              <a:tr h="551307">
                <a:tc>
                  <a:txBody>
                    <a:bodyPr/>
                    <a:lstStyle/>
                    <a:p>
                      <a:pPr algn="just">
                        <a:lnSpc>
                          <a:spcPct val="150000"/>
                        </a:lnSpc>
                      </a:pPr>
                      <a:r>
                        <a:rPr lang="pt-BR" sz="1400" dirty="0">
                          <a:effectLst/>
                          <a:latin typeface="Arial" panose="020B0604020202020204" pitchFamily="34" charset="0"/>
                          <a:cs typeface="Arial" panose="020B0604020202020204" pitchFamily="34" charset="0"/>
                        </a:rPr>
                        <a:t> </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Escala</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Ruído</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Atração viagem</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Aglomeração de pessoas</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Nocividade</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extLst>
                  <a:ext uri="{0D108BD9-81ED-4DB2-BD59-A6C34878D82A}">
                    <a16:rowId xmlns:a16="http://schemas.microsoft.com/office/drawing/2014/main" val="2337684689"/>
                  </a:ext>
                </a:extLst>
              </a:tr>
              <a:tr h="260081">
                <a:tc>
                  <a:txBody>
                    <a:bodyPr/>
                    <a:lstStyle/>
                    <a:p>
                      <a:pPr algn="just">
                        <a:lnSpc>
                          <a:spcPct val="150000"/>
                        </a:lnSpc>
                      </a:pPr>
                      <a:r>
                        <a:rPr lang="pt-BR" sz="1400" dirty="0">
                          <a:effectLst/>
                          <a:latin typeface="Arial" panose="020B0604020202020204" pitchFamily="34" charset="0"/>
                          <a:ea typeface="Times New Roman" panose="02020603050405020304" pitchFamily="18" charset="0"/>
                          <a:cs typeface="Arial" panose="020B0604020202020204" pitchFamily="34" charset="0"/>
                        </a:rPr>
                        <a:t>Comerciais</a:t>
                      </a:r>
                    </a:p>
                  </a:txBody>
                  <a:tcPr marL="64664" marR="64664" marT="0" marB="0"/>
                </a:tc>
                <a:tc>
                  <a:txBody>
                    <a:bodyPr/>
                    <a:lstStyle/>
                    <a:p>
                      <a:pPr algn="just">
                        <a:lnSpc>
                          <a:spcPct val="150000"/>
                        </a:lnSpc>
                      </a:pP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extLst>
                  <a:ext uri="{0D108BD9-81ED-4DB2-BD59-A6C34878D82A}">
                    <a16:rowId xmlns:a16="http://schemas.microsoft.com/office/drawing/2014/main" val="3003082834"/>
                  </a:ext>
                </a:extLst>
              </a:tr>
              <a:tr h="260081">
                <a:tc>
                  <a:txBody>
                    <a:bodyPr/>
                    <a:lstStyle/>
                    <a:p>
                      <a:pPr algn="just">
                        <a:lnSpc>
                          <a:spcPct val="150000"/>
                        </a:lnSpc>
                      </a:pPr>
                      <a:r>
                        <a:rPr lang="pt-BR" sz="1400" dirty="0">
                          <a:effectLst/>
                          <a:latin typeface="Arial" panose="020B0604020202020204" pitchFamily="34" charset="0"/>
                          <a:cs typeface="Arial" panose="020B0604020202020204" pitchFamily="34" charset="0"/>
                        </a:rPr>
                        <a:t>C1</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Pequeno</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Baixo</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Baixa</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Baixa</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Baixa</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extLst>
                  <a:ext uri="{0D108BD9-81ED-4DB2-BD59-A6C34878D82A}">
                    <a16:rowId xmlns:a16="http://schemas.microsoft.com/office/drawing/2014/main" val="4163624525"/>
                  </a:ext>
                </a:extLst>
              </a:tr>
              <a:tr h="447777">
                <a:tc>
                  <a:txBody>
                    <a:bodyPr/>
                    <a:lstStyle/>
                    <a:p>
                      <a:pPr algn="just">
                        <a:lnSpc>
                          <a:spcPct val="150000"/>
                        </a:lnSpc>
                      </a:pPr>
                      <a:r>
                        <a:rPr lang="pt-BR" sz="1400">
                          <a:effectLst/>
                          <a:latin typeface="Arial" panose="020B0604020202020204" pitchFamily="34" charset="0"/>
                          <a:cs typeface="Arial" panose="020B0604020202020204" pitchFamily="34" charset="0"/>
                        </a:rPr>
                        <a:t>C2</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Pequeno-médio</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Baixo</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Baixa</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Baixa</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Baixa</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extLst>
                  <a:ext uri="{0D108BD9-81ED-4DB2-BD59-A6C34878D82A}">
                    <a16:rowId xmlns:a16="http://schemas.microsoft.com/office/drawing/2014/main" val="3174111938"/>
                  </a:ext>
                </a:extLst>
              </a:tr>
              <a:tr h="447777">
                <a:tc>
                  <a:txBody>
                    <a:bodyPr/>
                    <a:lstStyle/>
                    <a:p>
                      <a:pPr algn="just">
                        <a:lnSpc>
                          <a:spcPct val="150000"/>
                        </a:lnSpc>
                      </a:pPr>
                      <a:r>
                        <a:rPr lang="pt-BR" sz="1400">
                          <a:effectLst/>
                          <a:latin typeface="Arial" panose="020B0604020202020204" pitchFamily="34" charset="0"/>
                          <a:cs typeface="Arial" panose="020B0604020202020204" pitchFamily="34" charset="0"/>
                        </a:rPr>
                        <a:t>C3</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Médio-grande</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Alto</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Média</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Média</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Baixa</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extLst>
                  <a:ext uri="{0D108BD9-81ED-4DB2-BD59-A6C34878D82A}">
                    <a16:rowId xmlns:a16="http://schemas.microsoft.com/office/drawing/2014/main" val="3822999831"/>
                  </a:ext>
                </a:extLst>
              </a:tr>
              <a:tr h="260081">
                <a:tc>
                  <a:txBody>
                    <a:bodyPr/>
                    <a:lstStyle/>
                    <a:p>
                      <a:pPr algn="just">
                        <a:lnSpc>
                          <a:spcPct val="150000"/>
                        </a:lnSpc>
                      </a:pPr>
                      <a:r>
                        <a:rPr lang="pt-BR" sz="1400">
                          <a:effectLst/>
                          <a:latin typeface="Arial" panose="020B0604020202020204" pitchFamily="34" charset="0"/>
                          <a:cs typeface="Arial" panose="020B0604020202020204" pitchFamily="34" charset="0"/>
                        </a:rPr>
                        <a:t>C4</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Grande</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Alto</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Alta</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Alta</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Baixa</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extLst>
                  <a:ext uri="{0D108BD9-81ED-4DB2-BD59-A6C34878D82A}">
                    <a16:rowId xmlns:a16="http://schemas.microsoft.com/office/drawing/2014/main" val="3362697511"/>
                  </a:ext>
                </a:extLst>
              </a:tr>
              <a:tr h="260081">
                <a:tc>
                  <a:txBody>
                    <a:bodyPr/>
                    <a:lstStyle/>
                    <a:p>
                      <a:pPr algn="just">
                        <a:lnSpc>
                          <a:spcPct val="150000"/>
                        </a:lnSpc>
                      </a:pPr>
                      <a:r>
                        <a:rPr lang="pt-BR" sz="1400">
                          <a:effectLst/>
                          <a:latin typeface="Arial" panose="020B0604020202020204" pitchFamily="34" charset="0"/>
                          <a:cs typeface="Arial" panose="020B0604020202020204" pitchFamily="34" charset="0"/>
                        </a:rPr>
                        <a:t>Serviços</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 </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 </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 </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 </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 </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extLst>
                  <a:ext uri="{0D108BD9-81ED-4DB2-BD59-A6C34878D82A}">
                    <a16:rowId xmlns:a16="http://schemas.microsoft.com/office/drawing/2014/main" val="3537612105"/>
                  </a:ext>
                </a:extLst>
              </a:tr>
              <a:tr h="260081">
                <a:tc>
                  <a:txBody>
                    <a:bodyPr/>
                    <a:lstStyle/>
                    <a:p>
                      <a:pPr algn="just">
                        <a:lnSpc>
                          <a:spcPct val="150000"/>
                        </a:lnSpc>
                      </a:pPr>
                      <a:r>
                        <a:rPr lang="pt-BR" sz="1400">
                          <a:effectLst/>
                          <a:latin typeface="Arial" panose="020B0604020202020204" pitchFamily="34" charset="0"/>
                          <a:cs typeface="Arial" panose="020B0604020202020204" pitchFamily="34" charset="0"/>
                        </a:rPr>
                        <a:t>S1</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Pequeno</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Baixo</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Baixa</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Baixa</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Baixa</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extLst>
                  <a:ext uri="{0D108BD9-81ED-4DB2-BD59-A6C34878D82A}">
                    <a16:rowId xmlns:a16="http://schemas.microsoft.com/office/drawing/2014/main" val="3088972041"/>
                  </a:ext>
                </a:extLst>
              </a:tr>
              <a:tr h="447777">
                <a:tc>
                  <a:txBody>
                    <a:bodyPr/>
                    <a:lstStyle/>
                    <a:p>
                      <a:pPr algn="just">
                        <a:lnSpc>
                          <a:spcPct val="150000"/>
                        </a:lnSpc>
                      </a:pPr>
                      <a:r>
                        <a:rPr lang="pt-BR" sz="1400">
                          <a:effectLst/>
                          <a:latin typeface="Arial" panose="020B0604020202020204" pitchFamily="34" charset="0"/>
                          <a:cs typeface="Arial" panose="020B0604020202020204" pitchFamily="34" charset="0"/>
                        </a:rPr>
                        <a:t>S2</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Pequeno-médio</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Baixo</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Baixa</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Baixa</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Baixa</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extLst>
                  <a:ext uri="{0D108BD9-81ED-4DB2-BD59-A6C34878D82A}">
                    <a16:rowId xmlns:a16="http://schemas.microsoft.com/office/drawing/2014/main" val="485701619"/>
                  </a:ext>
                </a:extLst>
              </a:tr>
              <a:tr h="447777">
                <a:tc>
                  <a:txBody>
                    <a:bodyPr/>
                    <a:lstStyle/>
                    <a:p>
                      <a:pPr algn="just">
                        <a:lnSpc>
                          <a:spcPct val="150000"/>
                        </a:lnSpc>
                      </a:pPr>
                      <a:r>
                        <a:rPr lang="pt-BR" sz="1400">
                          <a:effectLst/>
                          <a:latin typeface="Arial" panose="020B0604020202020204" pitchFamily="34" charset="0"/>
                          <a:cs typeface="Arial" panose="020B0604020202020204" pitchFamily="34" charset="0"/>
                        </a:rPr>
                        <a:t>S3</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Médio-grande</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Alto</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Média</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Média</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Baixa</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extLst>
                  <a:ext uri="{0D108BD9-81ED-4DB2-BD59-A6C34878D82A}">
                    <a16:rowId xmlns:a16="http://schemas.microsoft.com/office/drawing/2014/main" val="3560012662"/>
                  </a:ext>
                </a:extLst>
              </a:tr>
              <a:tr h="260081">
                <a:tc>
                  <a:txBody>
                    <a:bodyPr/>
                    <a:lstStyle/>
                    <a:p>
                      <a:pPr algn="just">
                        <a:lnSpc>
                          <a:spcPct val="150000"/>
                        </a:lnSpc>
                      </a:pPr>
                      <a:r>
                        <a:rPr lang="pt-BR" sz="1400">
                          <a:effectLst/>
                          <a:latin typeface="Arial" panose="020B0604020202020204" pitchFamily="34" charset="0"/>
                          <a:cs typeface="Arial" panose="020B0604020202020204" pitchFamily="34" charset="0"/>
                        </a:rPr>
                        <a:t>S4</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Grande</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Alto</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Alta</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Alta</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Baixa</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extLst>
                  <a:ext uri="{0D108BD9-81ED-4DB2-BD59-A6C34878D82A}">
                    <a16:rowId xmlns:a16="http://schemas.microsoft.com/office/drawing/2014/main" val="2140256136"/>
                  </a:ext>
                </a:extLst>
              </a:tr>
              <a:tr h="260081">
                <a:tc>
                  <a:txBody>
                    <a:bodyPr/>
                    <a:lstStyle/>
                    <a:p>
                      <a:pPr algn="just">
                        <a:lnSpc>
                          <a:spcPct val="150000"/>
                        </a:lnSpc>
                      </a:pPr>
                      <a:r>
                        <a:rPr lang="pt-BR" sz="1400" dirty="0">
                          <a:effectLst/>
                          <a:latin typeface="Arial" panose="020B0604020202020204" pitchFamily="34" charset="0"/>
                          <a:cs typeface="Arial" panose="020B0604020202020204" pitchFamily="34" charset="0"/>
                        </a:rPr>
                        <a:t>Industriais</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 </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 </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 </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 </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dirty="0">
                          <a:effectLst/>
                          <a:latin typeface="Arial" panose="020B0604020202020204" pitchFamily="34" charset="0"/>
                          <a:cs typeface="Arial" panose="020B0604020202020204" pitchFamily="34" charset="0"/>
                        </a:rPr>
                        <a:t> </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extLst>
                  <a:ext uri="{0D108BD9-81ED-4DB2-BD59-A6C34878D82A}">
                    <a16:rowId xmlns:a16="http://schemas.microsoft.com/office/drawing/2014/main" val="3777329206"/>
                  </a:ext>
                </a:extLst>
              </a:tr>
              <a:tr h="260081">
                <a:tc>
                  <a:txBody>
                    <a:bodyPr/>
                    <a:lstStyle/>
                    <a:p>
                      <a:pPr algn="just">
                        <a:lnSpc>
                          <a:spcPct val="150000"/>
                        </a:lnSpc>
                      </a:pPr>
                      <a:r>
                        <a:rPr lang="pt-BR" sz="1400">
                          <a:effectLst/>
                          <a:latin typeface="Arial" panose="020B0604020202020204" pitchFamily="34" charset="0"/>
                          <a:cs typeface="Arial" panose="020B0604020202020204" pitchFamily="34" charset="0"/>
                        </a:rPr>
                        <a:t>I1</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Pequeno</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Baixo</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Baixa</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Baixa</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Baixa</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extLst>
                  <a:ext uri="{0D108BD9-81ED-4DB2-BD59-A6C34878D82A}">
                    <a16:rowId xmlns:a16="http://schemas.microsoft.com/office/drawing/2014/main" val="4031899537"/>
                  </a:ext>
                </a:extLst>
              </a:tr>
              <a:tr h="447777">
                <a:tc>
                  <a:txBody>
                    <a:bodyPr/>
                    <a:lstStyle/>
                    <a:p>
                      <a:pPr algn="just">
                        <a:lnSpc>
                          <a:spcPct val="150000"/>
                        </a:lnSpc>
                      </a:pPr>
                      <a:r>
                        <a:rPr lang="pt-BR" sz="1400">
                          <a:effectLst/>
                          <a:latin typeface="Arial" panose="020B0604020202020204" pitchFamily="34" charset="0"/>
                          <a:cs typeface="Arial" panose="020B0604020202020204" pitchFamily="34" charset="0"/>
                        </a:rPr>
                        <a:t>I2</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Pequeno-médio</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Baixo</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Baixa</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Baixa</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Média</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extLst>
                  <a:ext uri="{0D108BD9-81ED-4DB2-BD59-A6C34878D82A}">
                    <a16:rowId xmlns:a16="http://schemas.microsoft.com/office/drawing/2014/main" val="2747857192"/>
                  </a:ext>
                </a:extLst>
              </a:tr>
              <a:tr h="447777">
                <a:tc>
                  <a:txBody>
                    <a:bodyPr/>
                    <a:lstStyle/>
                    <a:p>
                      <a:pPr algn="just">
                        <a:lnSpc>
                          <a:spcPct val="150000"/>
                        </a:lnSpc>
                      </a:pPr>
                      <a:r>
                        <a:rPr lang="pt-BR" sz="1400">
                          <a:effectLst/>
                          <a:latin typeface="Arial" panose="020B0604020202020204" pitchFamily="34" charset="0"/>
                          <a:cs typeface="Arial" panose="020B0604020202020204" pitchFamily="34" charset="0"/>
                        </a:rPr>
                        <a:t>I3</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Médio-grande</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Alto</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Média</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Alta</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Alta</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extLst>
                  <a:ext uri="{0D108BD9-81ED-4DB2-BD59-A6C34878D82A}">
                    <a16:rowId xmlns:a16="http://schemas.microsoft.com/office/drawing/2014/main" val="2332298396"/>
                  </a:ext>
                </a:extLst>
              </a:tr>
              <a:tr h="260081">
                <a:tc>
                  <a:txBody>
                    <a:bodyPr/>
                    <a:lstStyle/>
                    <a:p>
                      <a:pPr algn="just">
                        <a:lnSpc>
                          <a:spcPct val="150000"/>
                        </a:lnSpc>
                      </a:pPr>
                      <a:r>
                        <a:rPr lang="pt-BR" sz="1400">
                          <a:effectLst/>
                          <a:latin typeface="Arial" panose="020B0604020202020204" pitchFamily="34" charset="0"/>
                          <a:cs typeface="Arial" panose="020B0604020202020204" pitchFamily="34" charset="0"/>
                        </a:rPr>
                        <a:t>I4</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Grande</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Alto</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Alta</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a:effectLst/>
                          <a:latin typeface="Arial" panose="020B0604020202020204" pitchFamily="34" charset="0"/>
                          <a:cs typeface="Arial" panose="020B0604020202020204" pitchFamily="34" charset="0"/>
                        </a:rPr>
                        <a:t>Alta</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tc>
                  <a:txBody>
                    <a:bodyPr/>
                    <a:lstStyle/>
                    <a:p>
                      <a:pPr algn="just">
                        <a:lnSpc>
                          <a:spcPct val="150000"/>
                        </a:lnSpc>
                      </a:pPr>
                      <a:r>
                        <a:rPr lang="pt-BR" sz="1400" dirty="0">
                          <a:effectLst/>
                          <a:latin typeface="Arial" panose="020B0604020202020204" pitchFamily="34" charset="0"/>
                          <a:cs typeface="Arial" panose="020B0604020202020204" pitchFamily="34" charset="0"/>
                        </a:rPr>
                        <a:t>Alta</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txBody>
                  <a:tcPr marL="64664" marR="64664" marT="0" marB="0"/>
                </a:tc>
                <a:extLst>
                  <a:ext uri="{0D108BD9-81ED-4DB2-BD59-A6C34878D82A}">
                    <a16:rowId xmlns:a16="http://schemas.microsoft.com/office/drawing/2014/main" val="4076217515"/>
                  </a:ext>
                </a:extLst>
              </a:tr>
            </a:tbl>
          </a:graphicData>
        </a:graphic>
      </p:graphicFrame>
    </p:spTree>
    <p:extLst>
      <p:ext uri="{BB962C8B-B14F-4D97-AF65-F5344CB8AC3E}">
        <p14:creationId xmlns:p14="http://schemas.microsoft.com/office/powerpoint/2010/main" val="1192832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5B596-8FC4-A1C6-C38A-B917F2851487}"/>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305AAB2E-E6FE-E26F-FA74-1626CC040157}"/>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2A26F528-2925-5EE4-74C8-7EF4CEEE0EF8}"/>
              </a:ext>
            </a:extLst>
          </p:cNvPr>
          <p:cNvSpPr/>
          <p:nvPr/>
        </p:nvSpPr>
        <p:spPr>
          <a:xfrm>
            <a:off x="539666" y="715580"/>
            <a:ext cx="10551887" cy="3613682"/>
          </a:xfrm>
          <a:prstGeom prst="rect">
            <a:avLst/>
          </a:prstGeom>
        </p:spPr>
        <p:txBody>
          <a:bodyPr wrap="square">
            <a:spAutoFit/>
          </a:bodyPr>
          <a:lstStyle/>
          <a:p>
            <a:pPr lvl="0" algn="just">
              <a:lnSpc>
                <a:spcPct val="150000"/>
              </a:lnSpc>
              <a:buSzPts val="1000"/>
            </a:pPr>
            <a:r>
              <a:rPr lang="pt-BR" sz="14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Art</a:t>
            </a: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140) Define-se como: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de uso misto a atividade habitacional integrada aos demais usos compatíveis, como comércios e serviços;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de uso institucional os equipamentos públicos, implantados sob áreas públicas do município, estado ou união, executados por entes públicos ou por ele autorizado;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uso permitido aquele sem qualquer restrição, podendo ser implantado regularmente, desde que cumpridas demais restrições;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uso permissível aquele uso restrito aos principais corredores de trânsito, tais como vias arteriais ou coletoras, estando proibidos de instalação em vias com características locais;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uso proibido aquele não condizente com a zona em questão, sendo vedada sua instalação nas zonas indicadas;</a:t>
            </a:r>
          </a:p>
          <a:p>
            <a:pPr lvl="1" algn="just">
              <a:lnSpc>
                <a:spcPct val="150000"/>
              </a:lnSpc>
            </a:pPr>
            <a:endParaRPr lang="pt-BR" sz="1400" dirty="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m 5">
            <a:extLst>
              <a:ext uri="{FF2B5EF4-FFF2-40B4-BE49-F238E27FC236}">
                <a16:creationId xmlns:a16="http://schemas.microsoft.com/office/drawing/2014/main" id="{112BAB22-6C43-9371-C4E8-2B95CD07BBAE}"/>
              </a:ext>
            </a:extLst>
          </p:cNvPr>
          <p:cNvPicPr>
            <a:picLocks noChangeAspect="1"/>
          </p:cNvPicPr>
          <p:nvPr/>
        </p:nvPicPr>
        <p:blipFill>
          <a:blip r:embed="rId3"/>
          <a:stretch>
            <a:fillRect/>
          </a:stretch>
        </p:blipFill>
        <p:spPr>
          <a:xfrm>
            <a:off x="7741273" y="6209268"/>
            <a:ext cx="4450727" cy="648732"/>
          </a:xfrm>
          <a:prstGeom prst="rect">
            <a:avLst/>
          </a:prstGeom>
        </p:spPr>
      </p:pic>
    </p:spTree>
    <p:extLst>
      <p:ext uri="{BB962C8B-B14F-4D97-AF65-F5344CB8AC3E}">
        <p14:creationId xmlns:p14="http://schemas.microsoft.com/office/powerpoint/2010/main" val="8152054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F3750-B078-DFA5-965C-978B6D9F4610}"/>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58187353-F79E-CB1E-4F32-306915BCD079}"/>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7AF08CF3-09CC-24C1-139D-2C281D7912FA}"/>
              </a:ext>
            </a:extLst>
          </p:cNvPr>
          <p:cNvSpPr/>
          <p:nvPr/>
        </p:nvSpPr>
        <p:spPr>
          <a:xfrm>
            <a:off x="553953" y="964275"/>
            <a:ext cx="10551887" cy="2540567"/>
          </a:xfrm>
          <a:prstGeom prst="rect">
            <a:avLst/>
          </a:prstGeom>
        </p:spPr>
        <p:txBody>
          <a:bodyPr wrap="square">
            <a:spAutoFit/>
          </a:bodyPr>
          <a:lstStyle/>
          <a:p>
            <a:pPr lvl="0" algn="just">
              <a:lnSpc>
                <a:spcPct val="150000"/>
              </a:lnSpc>
              <a:buSzPts val="1000"/>
            </a:pPr>
            <a:r>
              <a:rPr lang="pt-BR"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143) Os usos entendidos como permissíveis são aqueles que poderão ser executados na macrozona apenas quando em via arterial ou coletora, observando-se nestes casos a emissão de diretrizes específicas, e a realização dos devidos Estudos de Impactos de Vizinhança;</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50000"/>
              </a:lnSpc>
            </a:pPr>
            <a:r>
              <a:rPr lang="pt-BR"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SzPts val="1000"/>
            </a:pPr>
            <a:r>
              <a:rPr lang="pt-BR"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144) A definição de uso permitido ou permissível não isenta a atividade do cumprimento das demais normativas vigentes</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m 5">
            <a:extLst>
              <a:ext uri="{FF2B5EF4-FFF2-40B4-BE49-F238E27FC236}">
                <a16:creationId xmlns:a16="http://schemas.microsoft.com/office/drawing/2014/main" id="{96FC0EA1-D290-7FCC-E873-9581CA23F5B1}"/>
              </a:ext>
            </a:extLst>
          </p:cNvPr>
          <p:cNvPicPr>
            <a:picLocks noChangeAspect="1"/>
          </p:cNvPicPr>
          <p:nvPr/>
        </p:nvPicPr>
        <p:blipFill>
          <a:blip r:embed="rId3"/>
          <a:stretch>
            <a:fillRect/>
          </a:stretch>
        </p:blipFill>
        <p:spPr>
          <a:xfrm>
            <a:off x="7741273" y="6209268"/>
            <a:ext cx="4450727" cy="648732"/>
          </a:xfrm>
          <a:prstGeom prst="rect">
            <a:avLst/>
          </a:prstGeom>
        </p:spPr>
      </p:pic>
    </p:spTree>
    <p:extLst>
      <p:ext uri="{BB962C8B-B14F-4D97-AF65-F5344CB8AC3E}">
        <p14:creationId xmlns:p14="http://schemas.microsoft.com/office/powerpoint/2010/main" val="7259751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F443C-AD4E-9C5A-AA64-BB0689FBCDD1}"/>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E74C9BA1-BBE5-5B8D-F0D7-A11D933014D4}"/>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19428BB8-EFF4-7D23-6239-A22B9EA22F78}"/>
              </a:ext>
            </a:extLst>
          </p:cNvPr>
          <p:cNvSpPr/>
          <p:nvPr/>
        </p:nvSpPr>
        <p:spPr>
          <a:xfrm>
            <a:off x="539666" y="715580"/>
            <a:ext cx="10551887" cy="5875839"/>
          </a:xfrm>
          <a:prstGeom prst="rect">
            <a:avLst/>
          </a:prstGeom>
        </p:spPr>
        <p:txBody>
          <a:bodyPr wrap="square">
            <a:spAutoFit/>
          </a:bodyPr>
          <a:lstStyle/>
          <a:p>
            <a:pPr lvl="0" algn="just">
              <a:lnSpc>
                <a:spcPct val="150000"/>
              </a:lnSpc>
              <a:buSzPts val="1000"/>
            </a:pPr>
            <a:r>
              <a:rPr lang="pt-BR" sz="14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Art</a:t>
            </a: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145) Estão sujeitos a emissão de diretrizes especificas, os seguintes usos classificados em: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R2, C4; S3 e S4; I3 a I4;</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Quaisquer usos passíveis de licenciamento ambiental junto a CETESB;</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t-BR" sz="1400" dirty="0">
                <a:solidFill>
                  <a:srgbClr val="333333"/>
                </a:solidFill>
                <a:effectLst/>
                <a:latin typeface="Arial" panose="020B0604020202020204" pitchFamily="34" charset="0"/>
                <a:ea typeface="Times New Roman" panose="02020603050405020304" pitchFamily="18" charset="0"/>
              </a:rPr>
              <a:t> </a:t>
            </a:r>
            <a:endParaRPr lang="pt-BR" sz="1400" dirty="0">
              <a:effectLst/>
              <a:latin typeface="Times New Roman" panose="02020603050405020304" pitchFamily="18" charset="0"/>
              <a:ea typeface="Times New Roman" panose="02020603050405020304" pitchFamily="18" charset="0"/>
            </a:endParaRPr>
          </a:p>
          <a:p>
            <a:pPr lvl="0" algn="just">
              <a:lnSpc>
                <a:spcPct val="150000"/>
              </a:lnSpc>
              <a:buSzPts val="1000"/>
            </a:pPr>
            <a:r>
              <a:rPr lang="pt-BR" sz="14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Art</a:t>
            </a: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146) Define-se como uso especial aqueles não previstos nos anteriores, licenciáveis através de procedimentos específicos, como: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Portos, aeroportos, estações e terminais de transporte;</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Torres de telecomunicações;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Usinas de energia fotovoltaica;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Crematório, cemitério, necrotério</a:t>
            </a:r>
            <a:endParaRPr lang="pt-BR" sz="1400"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50000"/>
              </a:lnSpc>
            </a:pPr>
            <a:endParaRPr lang="pt-BR" sz="1400"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lvl="1" algn="just">
              <a:lnSpc>
                <a:spcPct val="150000"/>
              </a:lnSpc>
            </a:pPr>
            <a:r>
              <a:rPr lang="pt-BR" sz="1400" dirty="0" err="1">
                <a:solidFill>
                  <a:srgbClr val="333333"/>
                </a:solidFill>
                <a:latin typeface="Calibri" panose="020F0502020204030204" pitchFamily="34" charset="0"/>
                <a:ea typeface="Calibri" panose="020F0502020204030204" pitchFamily="34" charset="0"/>
                <a:cs typeface="Times New Roman" panose="02020603050405020304" pitchFamily="18" charset="0"/>
              </a:rPr>
              <a:t>Art</a:t>
            </a:r>
            <a:r>
              <a:rPr lang="pt-BR" sz="1400" dirty="0">
                <a:solidFill>
                  <a:srgbClr val="333333"/>
                </a:solidFill>
                <a:latin typeface="Calibri" panose="020F0502020204030204" pitchFamily="34" charset="0"/>
                <a:ea typeface="Calibri" panose="020F0502020204030204" pitchFamily="34" charset="0"/>
                <a:cs typeface="Times New Roman" panose="02020603050405020304" pitchFamily="18" charset="0"/>
              </a:rPr>
              <a:t> 147) </a:t>
            </a: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 eventual alteração de uso, bem como do grau de incomodidade do local, ensejará em nova licença, cumprindo-se as restrições para aquele uso no local;</a:t>
            </a:r>
          </a:p>
          <a:p>
            <a:pPr lvl="1" algn="just">
              <a:lnSpc>
                <a:spcPct val="150000"/>
              </a:lnSpc>
            </a:pPr>
            <a:endParaRPr lang="pt-BR" sz="1400"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50000"/>
              </a:lnSpc>
            </a:pPr>
            <a:r>
              <a:rPr lang="pt-BR" sz="1400" dirty="0" err="1">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A</a:t>
            </a:r>
            <a:r>
              <a:rPr lang="pt-BR" sz="1400" dirty="0" err="1">
                <a:solidFill>
                  <a:srgbClr val="333333"/>
                </a:solidFill>
                <a:latin typeface="Calibri" panose="020F0502020204030204" pitchFamily="34" charset="0"/>
                <a:ea typeface="Calibri" panose="020F0502020204030204" pitchFamily="34" charset="0"/>
                <a:cs typeface="Times New Roman" panose="02020603050405020304" pitchFamily="18" charset="0"/>
              </a:rPr>
              <a:t>rt</a:t>
            </a:r>
            <a:r>
              <a:rPr lang="pt-BR" sz="1400" dirty="0">
                <a:solidFill>
                  <a:srgbClr val="333333"/>
                </a:solidFill>
                <a:latin typeface="Calibri" panose="020F0502020204030204" pitchFamily="34" charset="0"/>
                <a:ea typeface="Calibri" panose="020F0502020204030204" pitchFamily="34" charset="0"/>
                <a:cs typeface="Times New Roman" panose="02020603050405020304" pitchFamily="18" charset="0"/>
              </a:rPr>
              <a:t> 148) </a:t>
            </a: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Ficam garantidos os direitos de uso do solo daqueles imóveis cujo “Habite-se” ou “Alvará de Funcionamento” tenham sido expedidos anteriormente à publicação desta lei, ainda que em não conformidade com o zoneamento previsto, e desde que não alterem seu grau de incomodidade;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SzPts val="1000"/>
            </a:pP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m 5">
            <a:extLst>
              <a:ext uri="{FF2B5EF4-FFF2-40B4-BE49-F238E27FC236}">
                <a16:creationId xmlns:a16="http://schemas.microsoft.com/office/drawing/2014/main" id="{BF54A9AA-D0C5-A8B9-C1BB-EBA8AA46C3B1}"/>
              </a:ext>
            </a:extLst>
          </p:cNvPr>
          <p:cNvPicPr>
            <a:picLocks noChangeAspect="1"/>
          </p:cNvPicPr>
          <p:nvPr/>
        </p:nvPicPr>
        <p:blipFill>
          <a:blip r:embed="rId3"/>
          <a:stretch>
            <a:fillRect/>
          </a:stretch>
        </p:blipFill>
        <p:spPr>
          <a:xfrm>
            <a:off x="7741273" y="6209268"/>
            <a:ext cx="4450727" cy="648732"/>
          </a:xfrm>
          <a:prstGeom prst="rect">
            <a:avLst/>
          </a:prstGeom>
        </p:spPr>
      </p:pic>
    </p:spTree>
    <p:extLst>
      <p:ext uri="{BB962C8B-B14F-4D97-AF65-F5344CB8AC3E}">
        <p14:creationId xmlns:p14="http://schemas.microsoft.com/office/powerpoint/2010/main" val="42121529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909BF-5395-FF17-F249-AFF7AEC49E0C}"/>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9731DD0D-8D5C-BEA6-E932-8143FAFB557B}"/>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77D5D8C3-CD64-4C43-4024-65D0CCD90CC2}"/>
              </a:ext>
            </a:extLst>
          </p:cNvPr>
          <p:cNvSpPr/>
          <p:nvPr/>
        </p:nvSpPr>
        <p:spPr>
          <a:xfrm>
            <a:off x="539665" y="1076779"/>
            <a:ext cx="10551887" cy="5546198"/>
          </a:xfrm>
          <a:prstGeom prst="rect">
            <a:avLst/>
          </a:prstGeom>
        </p:spPr>
        <p:txBody>
          <a:bodyPr wrap="square">
            <a:spAutoFit/>
          </a:bodyPr>
          <a:lstStyle/>
          <a:p>
            <a:pPr lvl="0">
              <a:lnSpc>
                <a:spcPct val="150000"/>
              </a:lnSpc>
              <a:buSzPts val="1000"/>
            </a:pPr>
            <a:r>
              <a:rPr lang="pt-BR" sz="14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Art</a:t>
            </a:r>
            <a:r>
              <a:rPr lang="pt-BR"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 133) São parâmetros de ocupação do solo no lote, dentre outros:</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coeficiente de aproveitamento;</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taxa de ocupação;</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gabarito;</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taxa de permeabilidade</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recuos.</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buSzPts val="1000"/>
            </a:pPr>
            <a:r>
              <a:rPr lang="pt-BR" sz="14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Art</a:t>
            </a:r>
            <a:r>
              <a:rPr lang="pt-BR"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 134) Os parâmetros de ocupação encontram-se distribuídos por macrozonas;</a:t>
            </a:r>
          </a:p>
          <a:p>
            <a:pPr algn="just">
              <a:lnSpc>
                <a:spcPct val="150000"/>
              </a:lnSpc>
              <a:buSzPts val="1000"/>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Os parâmetros de uso poderão ser aplicados também a partir das Áreas Especiais de Interesse, a partir de legislação específica, quando mais restritivas do que a presente lei;</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SzPts val="1000"/>
            </a:pP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buSzPts val="1000"/>
            </a:pPr>
            <a:r>
              <a:rPr lang="pt-BR" sz="14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Art</a:t>
            </a:r>
            <a:r>
              <a:rPr lang="pt-BR"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 135) Os parâmetros de ocupação poderão ser aplicados também a partir das Áreas Especiais de Interesse, a partir de legislação específica, quando mais restritivas do que a presente lei;</a:t>
            </a:r>
          </a:p>
          <a:p>
            <a:pPr lvl="0" algn="just">
              <a:lnSpc>
                <a:spcPct val="150000"/>
              </a:lnSpc>
              <a:buSzPts val="1000"/>
            </a:pPr>
            <a:r>
              <a:rPr lang="pt-BR" sz="14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Art</a:t>
            </a: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136) A ocupação do solo deverá atender a legislação municipal vigente e, quando mais restritivo, às restrições cartoriais, salvo disposição específica prevista na legislação municipal vigente.</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SzPts val="1000"/>
            </a:pPr>
            <a:r>
              <a:rPr lang="pt-BR" sz="14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Art</a:t>
            </a: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137) Os loteamentos existentes na data da promulgação desta lei complementar, ainda que possuam restrições cartoriais, passam a ter seus parâmetros de ocupação regidos por esta lei complementar.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SzPts val="1000"/>
              <a:buFont typeface="Arial" panose="020B0604020202020204" pitchFamily="34" charset="0"/>
              <a:buAutoNum type="arabicParenR"/>
            </a:pPr>
            <a:endParaRPr lang="pt-BR"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Imagem 5">
            <a:extLst>
              <a:ext uri="{FF2B5EF4-FFF2-40B4-BE49-F238E27FC236}">
                <a16:creationId xmlns:a16="http://schemas.microsoft.com/office/drawing/2014/main" id="{7E46A436-036B-D2B2-C1E3-2E96CC6D3A93}"/>
              </a:ext>
            </a:extLst>
          </p:cNvPr>
          <p:cNvPicPr>
            <a:picLocks noChangeAspect="1"/>
          </p:cNvPicPr>
          <p:nvPr/>
        </p:nvPicPr>
        <p:blipFill>
          <a:blip r:embed="rId3"/>
          <a:stretch>
            <a:fillRect/>
          </a:stretch>
        </p:blipFill>
        <p:spPr>
          <a:xfrm>
            <a:off x="7741273" y="6209268"/>
            <a:ext cx="4450727" cy="648732"/>
          </a:xfrm>
          <a:prstGeom prst="rect">
            <a:avLst/>
          </a:prstGeom>
        </p:spPr>
      </p:pic>
      <p:sp>
        <p:nvSpPr>
          <p:cNvPr id="3" name="CaixaDeTexto 2">
            <a:extLst>
              <a:ext uri="{FF2B5EF4-FFF2-40B4-BE49-F238E27FC236}">
                <a16:creationId xmlns:a16="http://schemas.microsoft.com/office/drawing/2014/main" id="{30049124-6CB5-8792-71FA-BB7D7B07557F}"/>
              </a:ext>
            </a:extLst>
          </p:cNvPr>
          <p:cNvSpPr txBox="1"/>
          <p:nvPr/>
        </p:nvSpPr>
        <p:spPr>
          <a:xfrm>
            <a:off x="2766620" y="331757"/>
            <a:ext cx="6097978" cy="383823"/>
          </a:xfrm>
          <a:prstGeom prst="rect">
            <a:avLst/>
          </a:prstGeom>
          <a:noFill/>
        </p:spPr>
        <p:txBody>
          <a:bodyPr wrap="square">
            <a:spAutoFit/>
          </a:bodyPr>
          <a:lstStyle/>
          <a:p>
            <a:pPr algn="ctr">
              <a:lnSpc>
                <a:spcPct val="115000"/>
              </a:lnSpc>
              <a:spcBef>
                <a:spcPts val="1000"/>
              </a:spcBef>
            </a:pPr>
            <a:r>
              <a:rPr lang="pt-BR" sz="1800" b="1" kern="0" dirty="0">
                <a:solidFill>
                  <a:srgbClr val="000000"/>
                </a:solidFill>
                <a:effectLst/>
                <a:latin typeface="Arial" panose="020B0604020202020204" pitchFamily="34" charset="0"/>
                <a:ea typeface="Arial" panose="020B0604020202020204" pitchFamily="34" charset="0"/>
              </a:rPr>
              <a:t>CAPÍTULO VIII – DA OCUPAÇÃO DO SOLO</a:t>
            </a:r>
          </a:p>
        </p:txBody>
      </p:sp>
    </p:spTree>
    <p:extLst>
      <p:ext uri="{BB962C8B-B14F-4D97-AF65-F5344CB8AC3E}">
        <p14:creationId xmlns:p14="http://schemas.microsoft.com/office/powerpoint/2010/main" val="18855481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D9094-C658-647E-8A3A-FB7577E1EE3A}"/>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A0F816C8-79AF-0DA5-859E-DFBB731FA3EA}"/>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D5174558-9CA4-E114-B543-B021CA2A0F7D}"/>
              </a:ext>
            </a:extLst>
          </p:cNvPr>
          <p:cNvSpPr/>
          <p:nvPr/>
        </p:nvSpPr>
        <p:spPr>
          <a:xfrm>
            <a:off x="539665" y="1463726"/>
            <a:ext cx="10551887" cy="4581767"/>
          </a:xfrm>
          <a:prstGeom prst="rect">
            <a:avLst/>
          </a:prstGeom>
        </p:spPr>
        <p:txBody>
          <a:bodyPr wrap="square">
            <a:spAutoFit/>
          </a:bodyPr>
          <a:lstStyle/>
          <a:p>
            <a:pPr lvl="0">
              <a:lnSpc>
                <a:spcPct val="150000"/>
              </a:lnSpc>
              <a:buSzPts val="1000"/>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155) O Coeficiente de Aproveitamento seguirá as definições expressas no Plano Diretor vigente.</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buSzPts val="1000"/>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156) Excetuam-se do coeficiente de aproveitamento máximo mediante Outorga Onerosa ou Instrumentos de Incentivo Urbanístico os usos: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Unifamiliar R-1;</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Institucionais;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Industriais I-3 e I4;</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Especiais;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SzPts val="1000"/>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157) As áreas definidas no Plano Diretor como AEIH – Áreas Especiais de Interesse Histórico – além do cumprimento dos instrumentos de incentivo urbanístico para obtenção do CA Máximo, deverão obter parecer do Conselho de Patrimonio a fim de demonstrar que a edificação não afeta elementos de interesse histórico;</a:t>
            </a:r>
          </a:p>
          <a:p>
            <a:pPr lvl="0" algn="just">
              <a:lnSpc>
                <a:spcPct val="150000"/>
              </a:lnSpc>
              <a:buSzPts val="1000"/>
            </a:pP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buSzPts val="1000"/>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158) Os instrumentos de incentivo urbanístico definidos no Plano Diretor Vigente, deverão observar no ato de aprovação do empreendimento: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m 5">
            <a:extLst>
              <a:ext uri="{FF2B5EF4-FFF2-40B4-BE49-F238E27FC236}">
                <a16:creationId xmlns:a16="http://schemas.microsoft.com/office/drawing/2014/main" id="{0FCF20F7-157C-408C-1CE2-A073B06E1B65}"/>
              </a:ext>
            </a:extLst>
          </p:cNvPr>
          <p:cNvPicPr>
            <a:picLocks noChangeAspect="1"/>
          </p:cNvPicPr>
          <p:nvPr/>
        </p:nvPicPr>
        <p:blipFill>
          <a:blip r:embed="rId3"/>
          <a:stretch>
            <a:fillRect/>
          </a:stretch>
        </p:blipFill>
        <p:spPr>
          <a:xfrm>
            <a:off x="7741273" y="6209268"/>
            <a:ext cx="4450727" cy="648732"/>
          </a:xfrm>
          <a:prstGeom prst="rect">
            <a:avLst/>
          </a:prstGeom>
        </p:spPr>
      </p:pic>
      <p:sp>
        <p:nvSpPr>
          <p:cNvPr id="3" name="CaixaDeTexto 2">
            <a:extLst>
              <a:ext uri="{FF2B5EF4-FFF2-40B4-BE49-F238E27FC236}">
                <a16:creationId xmlns:a16="http://schemas.microsoft.com/office/drawing/2014/main" id="{64E36F1D-1184-4ABE-FFB5-FAFD040C7322}"/>
              </a:ext>
            </a:extLst>
          </p:cNvPr>
          <p:cNvSpPr txBox="1"/>
          <p:nvPr/>
        </p:nvSpPr>
        <p:spPr>
          <a:xfrm>
            <a:off x="2766620" y="331757"/>
            <a:ext cx="6097978" cy="383823"/>
          </a:xfrm>
          <a:prstGeom prst="rect">
            <a:avLst/>
          </a:prstGeom>
          <a:noFill/>
        </p:spPr>
        <p:txBody>
          <a:bodyPr wrap="square">
            <a:spAutoFit/>
          </a:bodyPr>
          <a:lstStyle/>
          <a:p>
            <a:pPr algn="ctr">
              <a:lnSpc>
                <a:spcPct val="115000"/>
              </a:lnSpc>
              <a:spcBef>
                <a:spcPts val="1000"/>
              </a:spcBef>
            </a:pPr>
            <a:r>
              <a:rPr lang="pt-BR"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Seção </a:t>
            </a:r>
            <a:r>
              <a:rPr lang="pt-BR" sz="18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a:t>
            </a:r>
            <a:r>
              <a:rPr lang="pt-BR"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Do Coeficiente de Aproveitamento</a:t>
            </a:r>
          </a:p>
        </p:txBody>
      </p:sp>
    </p:spTree>
    <p:extLst>
      <p:ext uri="{BB962C8B-B14F-4D97-AF65-F5344CB8AC3E}">
        <p14:creationId xmlns:p14="http://schemas.microsoft.com/office/powerpoint/2010/main" val="3468286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833833E3-BD1A-E84C-9A54-F73AD2DB117C}"/>
              </a:ext>
            </a:extLst>
          </p:cNvPr>
          <p:cNvSpPr txBox="1"/>
          <p:nvPr/>
        </p:nvSpPr>
        <p:spPr>
          <a:xfrm>
            <a:off x="263359" y="142174"/>
            <a:ext cx="7848600" cy="646331"/>
          </a:xfrm>
          <a:prstGeom prst="rect">
            <a:avLst/>
          </a:prstGeom>
          <a:noFill/>
        </p:spPr>
        <p:txBody>
          <a:bodyPr wrap="square" rtlCol="0">
            <a:spAutoFit/>
          </a:bodyPr>
          <a:lstStyle/>
          <a:p>
            <a:r>
              <a:rPr lang="pt-BR" b="1" dirty="0"/>
              <a:t>SITE:</a:t>
            </a:r>
            <a:r>
              <a:rPr lang="pt-BR" dirty="0"/>
              <a:t> </a:t>
            </a:r>
            <a:r>
              <a:rPr lang="pt-BR" dirty="0">
                <a:hlinkClick r:id="rId2"/>
              </a:rPr>
              <a:t>http://pdmuaracatuba.ceteclins.com.br/ocupacaozoneamento/</a:t>
            </a:r>
            <a:endParaRPr lang="pt-BR" dirty="0"/>
          </a:p>
          <a:p>
            <a:r>
              <a:rPr lang="pt-BR" b="1" dirty="0"/>
              <a:t>E-MAIL: </a:t>
            </a:r>
            <a:r>
              <a:rPr lang="pt-BR" dirty="0">
                <a:hlinkClick r:id="rId3"/>
              </a:rPr>
              <a:t>karina.santos@ceteclins.com.br</a:t>
            </a:r>
            <a:endParaRPr lang="pt-BR" dirty="0"/>
          </a:p>
        </p:txBody>
      </p:sp>
      <p:pic>
        <p:nvPicPr>
          <p:cNvPr id="11" name="Imagem 10">
            <a:extLst>
              <a:ext uri="{FF2B5EF4-FFF2-40B4-BE49-F238E27FC236}">
                <a16:creationId xmlns:a16="http://schemas.microsoft.com/office/drawing/2014/main" id="{D0419657-14BE-6B4D-A701-4C4321C166D7}"/>
              </a:ext>
            </a:extLst>
          </p:cNvPr>
          <p:cNvPicPr>
            <a:picLocks noChangeAspect="1"/>
          </p:cNvPicPr>
          <p:nvPr/>
        </p:nvPicPr>
        <p:blipFill>
          <a:blip r:embed="rId4"/>
          <a:stretch>
            <a:fillRect/>
          </a:stretch>
        </p:blipFill>
        <p:spPr>
          <a:xfrm>
            <a:off x="7741273" y="6209268"/>
            <a:ext cx="4450727" cy="648732"/>
          </a:xfrm>
          <a:prstGeom prst="rect">
            <a:avLst/>
          </a:prstGeom>
        </p:spPr>
      </p:pic>
      <p:pic>
        <p:nvPicPr>
          <p:cNvPr id="7" name="Espaço Reservado para Conteúdo 6" descr="Interface gráfica do usuário, Aplicativo&#10;&#10;Descrição gerada automaticamente">
            <a:extLst>
              <a:ext uri="{FF2B5EF4-FFF2-40B4-BE49-F238E27FC236}">
                <a16:creationId xmlns:a16="http://schemas.microsoft.com/office/drawing/2014/main" id="{E62ABCDB-2825-6565-8809-E495EE2608EB}"/>
              </a:ext>
            </a:extLst>
          </p:cNvPr>
          <p:cNvPicPr>
            <a:picLocks noGrp="1" noChangeAspect="1"/>
          </p:cNvPicPr>
          <p:nvPr>
            <p:ph idx="1"/>
          </p:nvPr>
        </p:nvPicPr>
        <p:blipFill>
          <a:blip r:embed="rId5"/>
          <a:stretch>
            <a:fillRect/>
          </a:stretch>
        </p:blipFill>
        <p:spPr>
          <a:xfrm>
            <a:off x="1716149" y="970605"/>
            <a:ext cx="9571444" cy="5238663"/>
          </a:xfrm>
        </p:spPr>
      </p:pic>
    </p:spTree>
    <p:extLst>
      <p:ext uri="{BB962C8B-B14F-4D97-AF65-F5344CB8AC3E}">
        <p14:creationId xmlns:p14="http://schemas.microsoft.com/office/powerpoint/2010/main" val="15603410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36D0D-8E9E-AE6C-0B97-E215240BD923}"/>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BD10E7E9-A46C-8CBA-EC37-945F78CA2F64}"/>
              </a:ext>
            </a:extLst>
          </p:cNvPr>
          <p:cNvPicPr>
            <a:picLocks noChangeAspect="1"/>
          </p:cNvPicPr>
          <p:nvPr/>
        </p:nvPicPr>
        <p:blipFill rotWithShape="1">
          <a:blip r:embed="rId2"/>
          <a:srcRect l="50824" b="75050"/>
          <a:stretch/>
        </p:blipFill>
        <p:spPr>
          <a:xfrm>
            <a:off x="9740900" y="0"/>
            <a:ext cx="2362200" cy="800417"/>
          </a:xfrm>
          <a:prstGeom prst="rect">
            <a:avLst/>
          </a:prstGeom>
        </p:spPr>
      </p:pic>
      <p:pic>
        <p:nvPicPr>
          <p:cNvPr id="6" name="Imagem 5">
            <a:extLst>
              <a:ext uri="{FF2B5EF4-FFF2-40B4-BE49-F238E27FC236}">
                <a16:creationId xmlns:a16="http://schemas.microsoft.com/office/drawing/2014/main" id="{54131092-B868-AC62-A98A-14E586D0E84F}"/>
              </a:ext>
            </a:extLst>
          </p:cNvPr>
          <p:cNvPicPr>
            <a:picLocks noChangeAspect="1"/>
          </p:cNvPicPr>
          <p:nvPr/>
        </p:nvPicPr>
        <p:blipFill>
          <a:blip r:embed="rId3"/>
          <a:stretch>
            <a:fillRect/>
          </a:stretch>
        </p:blipFill>
        <p:spPr>
          <a:xfrm>
            <a:off x="7741273" y="6209268"/>
            <a:ext cx="4450727" cy="648732"/>
          </a:xfrm>
          <a:prstGeom prst="rect">
            <a:avLst/>
          </a:prstGeom>
        </p:spPr>
      </p:pic>
      <p:sp>
        <p:nvSpPr>
          <p:cNvPr id="3" name="CaixaDeTexto 2">
            <a:extLst>
              <a:ext uri="{FF2B5EF4-FFF2-40B4-BE49-F238E27FC236}">
                <a16:creationId xmlns:a16="http://schemas.microsoft.com/office/drawing/2014/main" id="{63514776-2EF4-C494-8322-03303978E65B}"/>
              </a:ext>
            </a:extLst>
          </p:cNvPr>
          <p:cNvSpPr txBox="1"/>
          <p:nvPr/>
        </p:nvSpPr>
        <p:spPr>
          <a:xfrm>
            <a:off x="2766620" y="331757"/>
            <a:ext cx="6097978" cy="383823"/>
          </a:xfrm>
          <a:prstGeom prst="rect">
            <a:avLst/>
          </a:prstGeom>
          <a:noFill/>
        </p:spPr>
        <p:txBody>
          <a:bodyPr wrap="square">
            <a:spAutoFit/>
          </a:bodyPr>
          <a:lstStyle/>
          <a:p>
            <a:pPr algn="ctr">
              <a:lnSpc>
                <a:spcPct val="115000"/>
              </a:lnSpc>
              <a:spcBef>
                <a:spcPts val="1000"/>
              </a:spcBef>
            </a:pPr>
            <a:r>
              <a:rPr lang="pt-BR"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Seção II – Da taxa de ocupação</a:t>
            </a:r>
          </a:p>
        </p:txBody>
      </p:sp>
      <p:graphicFrame>
        <p:nvGraphicFramePr>
          <p:cNvPr id="7" name="Tabela 6">
            <a:extLst>
              <a:ext uri="{FF2B5EF4-FFF2-40B4-BE49-F238E27FC236}">
                <a16:creationId xmlns:a16="http://schemas.microsoft.com/office/drawing/2014/main" id="{029A5FEF-CCA5-8F3D-26E4-1DA414085329}"/>
              </a:ext>
            </a:extLst>
          </p:cNvPr>
          <p:cNvGraphicFramePr>
            <a:graphicFrameLocks noGrp="1"/>
          </p:cNvGraphicFramePr>
          <p:nvPr>
            <p:extLst>
              <p:ext uri="{D42A27DB-BD31-4B8C-83A1-F6EECF244321}">
                <p14:modId xmlns:p14="http://schemas.microsoft.com/office/powerpoint/2010/main" val="3938675559"/>
              </p:ext>
            </p:extLst>
          </p:nvPr>
        </p:nvGraphicFramePr>
        <p:xfrm>
          <a:off x="1229260" y="1708096"/>
          <a:ext cx="9172698" cy="3322320"/>
        </p:xfrm>
        <a:graphic>
          <a:graphicData uri="http://schemas.openxmlformats.org/drawingml/2006/table">
            <a:tbl>
              <a:tblPr firstRow="1" firstCol="1" bandRow="1">
                <a:tableStyleId>{5940675A-B579-460E-94D1-54222C63F5DA}</a:tableStyleId>
              </a:tblPr>
              <a:tblGrid>
                <a:gridCol w="3057566">
                  <a:extLst>
                    <a:ext uri="{9D8B030D-6E8A-4147-A177-3AD203B41FA5}">
                      <a16:colId xmlns:a16="http://schemas.microsoft.com/office/drawing/2014/main" val="2364770511"/>
                    </a:ext>
                  </a:extLst>
                </a:gridCol>
                <a:gridCol w="3057566">
                  <a:extLst>
                    <a:ext uri="{9D8B030D-6E8A-4147-A177-3AD203B41FA5}">
                      <a16:colId xmlns:a16="http://schemas.microsoft.com/office/drawing/2014/main" val="2636299119"/>
                    </a:ext>
                  </a:extLst>
                </a:gridCol>
                <a:gridCol w="3057566">
                  <a:extLst>
                    <a:ext uri="{9D8B030D-6E8A-4147-A177-3AD203B41FA5}">
                      <a16:colId xmlns:a16="http://schemas.microsoft.com/office/drawing/2014/main" val="974979491"/>
                    </a:ext>
                  </a:extLst>
                </a:gridCol>
              </a:tblGrid>
              <a:tr h="0">
                <a:tc>
                  <a:txBody>
                    <a:bodyPr/>
                    <a:lstStyle/>
                    <a:p>
                      <a:endParaRPr lang="pt-BR" sz="1400" dirty="0">
                        <a:effectLst/>
                        <a:latin typeface="Calibri" panose="020F0502020204030204" pitchFamily="34" charset="0"/>
                        <a:cs typeface="Times New Roman" panose="02020603050405020304" pitchFamily="18" charset="0"/>
                      </a:endParaRPr>
                    </a:p>
                  </a:txBody>
                  <a:tcPr marL="76200" marR="76200" marT="47625" marB="47625" anchor="ctr"/>
                </a:tc>
                <a:tc>
                  <a:txBody>
                    <a:bodyPr/>
                    <a:lstStyle/>
                    <a:p>
                      <a:endParaRPr lang="pt-BR" sz="1400">
                        <a:effectLst/>
                        <a:latin typeface="Calibri" panose="020F0502020204030204" pitchFamily="34" charset="0"/>
                        <a:cs typeface="Times New Roman" panose="02020603050405020304" pitchFamily="18" charset="0"/>
                      </a:endParaRPr>
                    </a:p>
                  </a:txBody>
                  <a:tcPr marL="76200" marR="76200" marT="47625" marB="47625" anchor="ctr"/>
                </a:tc>
                <a:tc>
                  <a:txBody>
                    <a:bodyPr/>
                    <a:lstStyle/>
                    <a:p>
                      <a:pPr algn="ctr"/>
                      <a:r>
                        <a:rPr lang="pt-BR" sz="1400" dirty="0">
                          <a:effectLst/>
                        </a:rPr>
                        <a:t>Taxa de ocupação</a:t>
                      </a:r>
                      <a:endParaRPr lang="pt-B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extLst>
                  <a:ext uri="{0D108BD9-81ED-4DB2-BD59-A6C34878D82A}">
                    <a16:rowId xmlns:a16="http://schemas.microsoft.com/office/drawing/2014/main" val="600926296"/>
                  </a:ext>
                </a:extLst>
              </a:tr>
              <a:tr h="0">
                <a:tc>
                  <a:txBody>
                    <a:bodyPr/>
                    <a:lstStyle/>
                    <a:p>
                      <a:pPr algn="ctr"/>
                      <a:r>
                        <a:rPr lang="pt-BR" sz="1400">
                          <a:effectLst/>
                        </a:rPr>
                        <a:t>Zona de Ocupação Consolidada</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ctr"/>
                      <a:r>
                        <a:rPr lang="pt-BR" sz="1400">
                          <a:effectLst/>
                        </a:rPr>
                        <a:t>Z1</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ctr"/>
                      <a:r>
                        <a:rPr lang="pt-BR" sz="1400" dirty="0">
                          <a:effectLst/>
                        </a:rPr>
                        <a:t>90%</a:t>
                      </a:r>
                      <a:endParaRPr lang="pt-B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extLst>
                  <a:ext uri="{0D108BD9-81ED-4DB2-BD59-A6C34878D82A}">
                    <a16:rowId xmlns:a16="http://schemas.microsoft.com/office/drawing/2014/main" val="2060983138"/>
                  </a:ext>
                </a:extLst>
              </a:tr>
              <a:tr h="0">
                <a:tc>
                  <a:txBody>
                    <a:bodyPr/>
                    <a:lstStyle/>
                    <a:p>
                      <a:pPr algn="ctr"/>
                      <a:r>
                        <a:rPr lang="pt-BR" sz="1400">
                          <a:effectLst/>
                        </a:rPr>
                        <a:t>Zona de Ocupação Condicionada</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ctr"/>
                      <a:r>
                        <a:rPr lang="pt-BR" sz="1400">
                          <a:effectLst/>
                        </a:rPr>
                        <a:t>Z2</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a:ln>
                            <a:noFill/>
                          </a:ln>
                          <a:solidFill>
                            <a:prstClr val="black"/>
                          </a:solidFill>
                          <a:effectLst/>
                          <a:uLnTx/>
                          <a:uFillTx/>
                          <a:latin typeface="Calibri" panose="020F0502020204030204"/>
                          <a:ea typeface="+mn-ea"/>
                          <a:cs typeface="+mn-cs"/>
                        </a:rPr>
                        <a:t>80%</a:t>
                      </a:r>
                      <a:endParaRPr kumimoji="0" lang="pt-BR"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extLst>
                  <a:ext uri="{0D108BD9-81ED-4DB2-BD59-A6C34878D82A}">
                    <a16:rowId xmlns:a16="http://schemas.microsoft.com/office/drawing/2014/main" val="2466810735"/>
                  </a:ext>
                </a:extLst>
              </a:tr>
              <a:tr h="0">
                <a:tc>
                  <a:txBody>
                    <a:bodyPr/>
                    <a:lstStyle/>
                    <a:p>
                      <a:pPr algn="ctr"/>
                      <a:r>
                        <a:rPr lang="pt-BR" sz="1400">
                          <a:effectLst/>
                        </a:rPr>
                        <a:t>Zona de Ocupação Controlada Urbana Norte</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ctr"/>
                      <a:r>
                        <a:rPr lang="pt-BR" sz="1400">
                          <a:effectLst/>
                        </a:rPr>
                        <a:t>Z3</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a:ln>
                            <a:noFill/>
                          </a:ln>
                          <a:solidFill>
                            <a:prstClr val="black"/>
                          </a:solidFill>
                          <a:effectLst/>
                          <a:uLnTx/>
                          <a:uFillTx/>
                          <a:latin typeface="Calibri" panose="020F0502020204030204"/>
                          <a:ea typeface="+mn-ea"/>
                          <a:cs typeface="+mn-cs"/>
                        </a:rPr>
                        <a:t>80%</a:t>
                      </a:r>
                      <a:endParaRPr kumimoji="0" lang="pt-BR"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extLst>
                  <a:ext uri="{0D108BD9-81ED-4DB2-BD59-A6C34878D82A}">
                    <a16:rowId xmlns:a16="http://schemas.microsoft.com/office/drawing/2014/main" val="43627678"/>
                  </a:ext>
                </a:extLst>
              </a:tr>
              <a:tr h="0">
                <a:tc>
                  <a:txBody>
                    <a:bodyPr/>
                    <a:lstStyle/>
                    <a:p>
                      <a:pPr algn="ctr"/>
                      <a:r>
                        <a:rPr lang="pt-BR" sz="1400">
                          <a:effectLst/>
                        </a:rPr>
                        <a:t>Zona de Ocupação Controlada Urbana Oeste</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ctr"/>
                      <a:r>
                        <a:rPr lang="pt-BR" sz="1400">
                          <a:effectLst/>
                        </a:rPr>
                        <a:t>Z4</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a:ln>
                            <a:noFill/>
                          </a:ln>
                          <a:solidFill>
                            <a:prstClr val="black"/>
                          </a:solidFill>
                          <a:effectLst/>
                          <a:uLnTx/>
                          <a:uFillTx/>
                          <a:latin typeface="Calibri" panose="020F0502020204030204"/>
                          <a:ea typeface="+mn-ea"/>
                          <a:cs typeface="+mn-cs"/>
                        </a:rPr>
                        <a:t>80%</a:t>
                      </a:r>
                      <a:endParaRPr kumimoji="0" lang="pt-BR"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extLst>
                  <a:ext uri="{0D108BD9-81ED-4DB2-BD59-A6C34878D82A}">
                    <a16:rowId xmlns:a16="http://schemas.microsoft.com/office/drawing/2014/main" val="2172214874"/>
                  </a:ext>
                </a:extLst>
              </a:tr>
              <a:tr h="0">
                <a:tc>
                  <a:txBody>
                    <a:bodyPr/>
                    <a:lstStyle/>
                    <a:p>
                      <a:pPr algn="ctr"/>
                      <a:r>
                        <a:rPr lang="pt-BR" sz="1400">
                          <a:effectLst/>
                        </a:rPr>
                        <a:t>Zona de Ocupação Controlada Urbana Sul</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ctr"/>
                      <a:r>
                        <a:rPr lang="pt-BR" sz="1400">
                          <a:effectLst/>
                        </a:rPr>
                        <a:t>Z5</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a:ln>
                            <a:noFill/>
                          </a:ln>
                          <a:solidFill>
                            <a:prstClr val="black"/>
                          </a:solidFill>
                          <a:effectLst/>
                          <a:uLnTx/>
                          <a:uFillTx/>
                          <a:latin typeface="Calibri" panose="020F0502020204030204"/>
                          <a:ea typeface="+mn-ea"/>
                          <a:cs typeface="+mn-cs"/>
                        </a:rPr>
                        <a:t>80%</a:t>
                      </a:r>
                      <a:endParaRPr kumimoji="0" lang="pt-BR"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extLst>
                  <a:ext uri="{0D108BD9-81ED-4DB2-BD59-A6C34878D82A}">
                    <a16:rowId xmlns:a16="http://schemas.microsoft.com/office/drawing/2014/main" val="3081573287"/>
                  </a:ext>
                </a:extLst>
              </a:tr>
              <a:tr h="0">
                <a:tc>
                  <a:txBody>
                    <a:bodyPr/>
                    <a:lstStyle/>
                    <a:p>
                      <a:pPr algn="ctr"/>
                      <a:r>
                        <a:rPr lang="pt-BR" sz="1400">
                          <a:effectLst/>
                        </a:rPr>
                        <a:t>Zona de Desenvolvimento Industrial e Logístico</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ctr"/>
                      <a:r>
                        <a:rPr lang="pt-BR" sz="1400">
                          <a:effectLst/>
                        </a:rPr>
                        <a:t>Z6</a:t>
                      </a:r>
                      <a:endParaRPr lang="pt-B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a:ln>
                            <a:noFill/>
                          </a:ln>
                          <a:solidFill>
                            <a:prstClr val="black"/>
                          </a:solidFill>
                          <a:effectLst/>
                          <a:uLnTx/>
                          <a:uFillTx/>
                          <a:latin typeface="Calibri" panose="020F0502020204030204"/>
                          <a:ea typeface="+mn-ea"/>
                          <a:cs typeface="+mn-cs"/>
                        </a:rPr>
                        <a:t>80%</a:t>
                      </a:r>
                      <a:endParaRPr kumimoji="0" lang="pt-BR"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extLst>
                  <a:ext uri="{0D108BD9-81ED-4DB2-BD59-A6C34878D82A}">
                    <a16:rowId xmlns:a16="http://schemas.microsoft.com/office/drawing/2014/main" val="3017994705"/>
                  </a:ext>
                </a:extLst>
              </a:tr>
              <a:tr h="0">
                <a:tc>
                  <a:txBody>
                    <a:bodyPr/>
                    <a:lstStyle/>
                    <a:p>
                      <a:pPr algn="ctr"/>
                      <a:r>
                        <a:rPr lang="pt-BR" sz="1400" dirty="0">
                          <a:effectLst/>
                        </a:rPr>
                        <a:t>Zona de Desenvolvimento Regional</a:t>
                      </a:r>
                      <a:endParaRPr lang="pt-B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ctr"/>
                      <a:r>
                        <a:rPr lang="pt-BR" sz="1400" dirty="0">
                          <a:effectLst/>
                        </a:rPr>
                        <a:t>Z7</a:t>
                      </a:r>
                      <a:endParaRPr lang="pt-B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a:ln>
                            <a:noFill/>
                          </a:ln>
                          <a:solidFill>
                            <a:prstClr val="black"/>
                          </a:solidFill>
                          <a:effectLst/>
                          <a:uLnTx/>
                          <a:uFillTx/>
                          <a:latin typeface="Calibri" panose="020F0502020204030204"/>
                          <a:ea typeface="+mn-ea"/>
                          <a:cs typeface="+mn-cs"/>
                        </a:rPr>
                        <a:t>80%</a:t>
                      </a:r>
                      <a:endParaRPr kumimoji="0" lang="pt-BR"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extLst>
                  <a:ext uri="{0D108BD9-81ED-4DB2-BD59-A6C34878D82A}">
                    <a16:rowId xmlns:a16="http://schemas.microsoft.com/office/drawing/2014/main" val="101255716"/>
                  </a:ext>
                </a:extLst>
              </a:tr>
            </a:tbl>
          </a:graphicData>
        </a:graphic>
      </p:graphicFrame>
    </p:spTree>
    <p:extLst>
      <p:ext uri="{BB962C8B-B14F-4D97-AF65-F5344CB8AC3E}">
        <p14:creationId xmlns:p14="http://schemas.microsoft.com/office/powerpoint/2010/main" val="40059836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FD840-3B3A-C25A-C1BB-302BF705CC66}"/>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FC4EF71C-A9B5-5CE7-78F5-0B916327B802}"/>
              </a:ext>
            </a:extLst>
          </p:cNvPr>
          <p:cNvPicPr>
            <a:picLocks noChangeAspect="1"/>
          </p:cNvPicPr>
          <p:nvPr/>
        </p:nvPicPr>
        <p:blipFill rotWithShape="1">
          <a:blip r:embed="rId2"/>
          <a:srcRect l="50824" b="75050"/>
          <a:stretch/>
        </p:blipFill>
        <p:spPr>
          <a:xfrm>
            <a:off x="9740900" y="0"/>
            <a:ext cx="2362200" cy="800417"/>
          </a:xfrm>
          <a:prstGeom prst="rect">
            <a:avLst/>
          </a:prstGeom>
        </p:spPr>
      </p:pic>
      <p:pic>
        <p:nvPicPr>
          <p:cNvPr id="6" name="Imagem 5">
            <a:extLst>
              <a:ext uri="{FF2B5EF4-FFF2-40B4-BE49-F238E27FC236}">
                <a16:creationId xmlns:a16="http://schemas.microsoft.com/office/drawing/2014/main" id="{BC4AFDAE-E414-95C4-EA13-17AC961612CF}"/>
              </a:ext>
            </a:extLst>
          </p:cNvPr>
          <p:cNvPicPr>
            <a:picLocks noChangeAspect="1"/>
          </p:cNvPicPr>
          <p:nvPr/>
        </p:nvPicPr>
        <p:blipFill>
          <a:blip r:embed="rId3"/>
          <a:stretch>
            <a:fillRect/>
          </a:stretch>
        </p:blipFill>
        <p:spPr>
          <a:xfrm>
            <a:off x="7741273" y="6209268"/>
            <a:ext cx="4450727" cy="648732"/>
          </a:xfrm>
          <a:prstGeom prst="rect">
            <a:avLst/>
          </a:prstGeom>
        </p:spPr>
      </p:pic>
      <p:sp>
        <p:nvSpPr>
          <p:cNvPr id="3" name="CaixaDeTexto 2">
            <a:extLst>
              <a:ext uri="{FF2B5EF4-FFF2-40B4-BE49-F238E27FC236}">
                <a16:creationId xmlns:a16="http://schemas.microsoft.com/office/drawing/2014/main" id="{302C586A-C5FB-C7D0-DCD9-BF4F243B5655}"/>
              </a:ext>
            </a:extLst>
          </p:cNvPr>
          <p:cNvSpPr txBox="1"/>
          <p:nvPr/>
        </p:nvSpPr>
        <p:spPr>
          <a:xfrm>
            <a:off x="2766620" y="331757"/>
            <a:ext cx="6097978" cy="383823"/>
          </a:xfrm>
          <a:prstGeom prst="rect">
            <a:avLst/>
          </a:prstGeom>
          <a:noFill/>
        </p:spPr>
        <p:txBody>
          <a:bodyPr wrap="square">
            <a:spAutoFit/>
          </a:bodyPr>
          <a:lstStyle/>
          <a:p>
            <a:pPr algn="ctr">
              <a:lnSpc>
                <a:spcPct val="115000"/>
              </a:lnSpc>
              <a:spcBef>
                <a:spcPts val="1000"/>
              </a:spcBef>
            </a:pPr>
            <a:r>
              <a:rPr lang="pt-BR"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Seção III – Do gabarito</a:t>
            </a:r>
          </a:p>
        </p:txBody>
      </p:sp>
      <p:sp>
        <p:nvSpPr>
          <p:cNvPr id="7" name="CaixaDeTexto 6">
            <a:extLst>
              <a:ext uri="{FF2B5EF4-FFF2-40B4-BE49-F238E27FC236}">
                <a16:creationId xmlns:a16="http://schemas.microsoft.com/office/drawing/2014/main" id="{4FC5B267-8BC4-4DF9-4BD8-2C080C51901E}"/>
              </a:ext>
            </a:extLst>
          </p:cNvPr>
          <p:cNvSpPr txBox="1"/>
          <p:nvPr/>
        </p:nvSpPr>
        <p:spPr>
          <a:xfrm>
            <a:off x="1467756" y="1069071"/>
            <a:ext cx="8695706" cy="4797211"/>
          </a:xfrm>
          <a:prstGeom prst="rect">
            <a:avLst/>
          </a:prstGeom>
          <a:noFill/>
        </p:spPr>
        <p:txBody>
          <a:bodyPr wrap="square">
            <a:spAutoFit/>
          </a:bodyPr>
          <a:lstStyle/>
          <a:p>
            <a:r>
              <a:rPr lang="pt-BR" sz="1400" dirty="0">
                <a:effectLst/>
                <a:latin typeface="Times New Roman" panose="02020603050405020304" pitchFamily="18" charset="0"/>
                <a:ea typeface="Times New Roman" panose="02020603050405020304" pitchFamily="18" charset="0"/>
              </a:rPr>
              <a:t> </a:t>
            </a:r>
          </a:p>
          <a:p>
            <a:pPr lvl="0" algn="just">
              <a:lnSpc>
                <a:spcPct val="150000"/>
              </a:lnSpc>
              <a:buSzPts val="1000"/>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161) O Gabarito estabelece a altura do edifício em metros, sendo medido do nível do piso acabado do pavimento térreo até o piso acabado do último pavimento;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SzPts val="1000"/>
            </a:pPr>
            <a:endPar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buSzPts val="1000"/>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162) Para todos os fins, considera-se como pavimento térreo aquele onde se tem o acesso de pedestres ou veículos ao edifício pelo logradouro público.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SzPts val="1000"/>
            </a:pPr>
            <a:endPar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buSzPts val="1000"/>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163) Não são computados para fins de gabarito: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o subsolo, cujo piso do pavimento imediatamente superior (térreo), estiver até 1,50 m (um metro e cinquenta centímetros) acima do nível médio do passeio;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o último pavimento quando destinado exclusivamente para ático, casa de máquinas ou outros ambientes de uso restrito para atividades técnicas da edificação, sem permanência.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SzPts val="1000"/>
            </a:pPr>
            <a:endPar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buSzPts val="1000"/>
            </a:pPr>
            <a:r>
              <a:rPr lang="pt-BR"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164) Havendo diferentes cotas de passeio público, será considerado como o nível médio do passeio a média aritmética entre a cota mais alta e a cota mais baixa de toda a testada do terreno;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24950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9A7C7-8DFA-E69E-638C-64AE07987507}"/>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37A9F248-E8B5-E761-A761-D762166B6897}"/>
              </a:ext>
            </a:extLst>
          </p:cNvPr>
          <p:cNvPicPr>
            <a:picLocks noChangeAspect="1"/>
          </p:cNvPicPr>
          <p:nvPr/>
        </p:nvPicPr>
        <p:blipFill rotWithShape="1">
          <a:blip r:embed="rId2"/>
          <a:srcRect l="50824" b="75050"/>
          <a:stretch/>
        </p:blipFill>
        <p:spPr>
          <a:xfrm>
            <a:off x="9740900" y="0"/>
            <a:ext cx="2362200" cy="800417"/>
          </a:xfrm>
          <a:prstGeom prst="rect">
            <a:avLst/>
          </a:prstGeom>
        </p:spPr>
      </p:pic>
      <p:pic>
        <p:nvPicPr>
          <p:cNvPr id="6" name="Imagem 5">
            <a:extLst>
              <a:ext uri="{FF2B5EF4-FFF2-40B4-BE49-F238E27FC236}">
                <a16:creationId xmlns:a16="http://schemas.microsoft.com/office/drawing/2014/main" id="{83690B67-2149-C182-A12E-F18E0FBE2FCA}"/>
              </a:ext>
            </a:extLst>
          </p:cNvPr>
          <p:cNvPicPr>
            <a:picLocks noChangeAspect="1"/>
          </p:cNvPicPr>
          <p:nvPr/>
        </p:nvPicPr>
        <p:blipFill>
          <a:blip r:embed="rId3"/>
          <a:stretch>
            <a:fillRect/>
          </a:stretch>
        </p:blipFill>
        <p:spPr>
          <a:xfrm>
            <a:off x="7741273" y="6209268"/>
            <a:ext cx="4450727" cy="648732"/>
          </a:xfrm>
          <a:prstGeom prst="rect">
            <a:avLst/>
          </a:prstGeom>
        </p:spPr>
      </p:pic>
      <p:sp>
        <p:nvSpPr>
          <p:cNvPr id="3" name="CaixaDeTexto 2">
            <a:extLst>
              <a:ext uri="{FF2B5EF4-FFF2-40B4-BE49-F238E27FC236}">
                <a16:creationId xmlns:a16="http://schemas.microsoft.com/office/drawing/2014/main" id="{9BA2E2CB-EF9E-5CBF-BAA8-B4AF700EE7D2}"/>
              </a:ext>
            </a:extLst>
          </p:cNvPr>
          <p:cNvSpPr txBox="1"/>
          <p:nvPr/>
        </p:nvSpPr>
        <p:spPr>
          <a:xfrm>
            <a:off x="2766620" y="331757"/>
            <a:ext cx="6097978" cy="383823"/>
          </a:xfrm>
          <a:prstGeom prst="rect">
            <a:avLst/>
          </a:prstGeom>
          <a:noFill/>
        </p:spPr>
        <p:txBody>
          <a:bodyPr wrap="square">
            <a:spAutoFit/>
          </a:bodyPr>
          <a:lstStyle/>
          <a:p>
            <a:pPr algn="ctr">
              <a:lnSpc>
                <a:spcPct val="115000"/>
              </a:lnSpc>
              <a:spcBef>
                <a:spcPts val="1000"/>
              </a:spcBef>
            </a:pPr>
            <a:r>
              <a:rPr lang="pt-BR"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Seção III – Do gabarito</a:t>
            </a:r>
          </a:p>
        </p:txBody>
      </p:sp>
      <p:sp>
        <p:nvSpPr>
          <p:cNvPr id="7" name="CaixaDeTexto 6">
            <a:extLst>
              <a:ext uri="{FF2B5EF4-FFF2-40B4-BE49-F238E27FC236}">
                <a16:creationId xmlns:a16="http://schemas.microsoft.com/office/drawing/2014/main" id="{15CFDBDC-FBA8-9BC7-BDE8-68D1E8599831}"/>
              </a:ext>
            </a:extLst>
          </p:cNvPr>
          <p:cNvSpPr txBox="1"/>
          <p:nvPr/>
        </p:nvSpPr>
        <p:spPr>
          <a:xfrm>
            <a:off x="1270930" y="1126221"/>
            <a:ext cx="8695706" cy="1923604"/>
          </a:xfrm>
          <a:prstGeom prst="rect">
            <a:avLst/>
          </a:prstGeom>
          <a:noFill/>
        </p:spPr>
        <p:txBody>
          <a:bodyPr wrap="square">
            <a:spAutoFit/>
          </a:bodyPr>
          <a:lstStyle/>
          <a:p>
            <a:pPr lvl="0" algn="just">
              <a:lnSpc>
                <a:spcPct val="150000"/>
              </a:lnSpc>
              <a:buSzPts val="1000"/>
            </a:pPr>
            <a:r>
              <a:rPr lang="pt-BR" sz="1400" dirty="0">
                <a:effectLst/>
                <a:latin typeface="Arial" panose="020B0604020202020204" pitchFamily="34" charset="0"/>
                <a:ea typeface="Times New Roman" panose="02020603050405020304" pitchFamily="18" charset="0"/>
                <a:cs typeface="Arial" panose="020B0604020202020204" pitchFamily="34" charset="0"/>
              </a:rPr>
              <a:t>165) </a:t>
            </a:r>
            <a:r>
              <a:rPr lang="pt-BR"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Poderão ser aplicados limites de gabarito por ordem de diretriz especifica ao empreendimento quando:</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Houver interesse público para fins de conservação de elementos de património histórico, paisagístico ou ambiental;</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50000"/>
              </a:lnSpc>
              <a:buFont typeface="+mj-lt"/>
              <a:buAutoNum type="alphaLcParenR"/>
            </a:pPr>
            <a:r>
              <a:rPr lang="pt-BR"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Incidirem outras restrições previstas em legislação ou norma específica, tais como aeródromos, processos de tombamento ou similares; </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endParaRPr lang="pt-BR"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176401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FA5E7-BC5A-A20B-62CB-16092149A12C}"/>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AFC56919-2B34-1744-F72E-A8C8427253C4}"/>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28E5CE83-0E10-CE23-EB66-260679A00B0C}"/>
              </a:ext>
            </a:extLst>
          </p:cNvPr>
          <p:cNvSpPr/>
          <p:nvPr/>
        </p:nvSpPr>
        <p:spPr>
          <a:xfrm>
            <a:off x="539665" y="1463726"/>
            <a:ext cx="10551887" cy="382028"/>
          </a:xfrm>
          <a:prstGeom prst="rect">
            <a:avLst/>
          </a:prstGeom>
        </p:spPr>
        <p:txBody>
          <a:bodyPr wrap="square">
            <a:spAutoFit/>
          </a:bodyPr>
          <a:lstStyle/>
          <a:p>
            <a:pPr marL="342900" lvl="0" indent="-342900">
              <a:lnSpc>
                <a:spcPct val="150000"/>
              </a:lnSpc>
              <a:buSzPts val="1000"/>
              <a:buFont typeface="Arial" panose="020B0604020202020204" pitchFamily="34" charset="0"/>
              <a:buAutoNum type="arabicParenR"/>
            </a:pP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m 5">
            <a:extLst>
              <a:ext uri="{FF2B5EF4-FFF2-40B4-BE49-F238E27FC236}">
                <a16:creationId xmlns:a16="http://schemas.microsoft.com/office/drawing/2014/main" id="{649AD06E-2448-CBFF-9B51-8E45A54D12FD}"/>
              </a:ext>
            </a:extLst>
          </p:cNvPr>
          <p:cNvPicPr>
            <a:picLocks noChangeAspect="1"/>
          </p:cNvPicPr>
          <p:nvPr/>
        </p:nvPicPr>
        <p:blipFill>
          <a:blip r:embed="rId3"/>
          <a:stretch>
            <a:fillRect/>
          </a:stretch>
        </p:blipFill>
        <p:spPr>
          <a:xfrm>
            <a:off x="7741273" y="6209268"/>
            <a:ext cx="4450727" cy="648732"/>
          </a:xfrm>
          <a:prstGeom prst="rect">
            <a:avLst/>
          </a:prstGeom>
        </p:spPr>
      </p:pic>
      <p:sp>
        <p:nvSpPr>
          <p:cNvPr id="3" name="CaixaDeTexto 2">
            <a:extLst>
              <a:ext uri="{FF2B5EF4-FFF2-40B4-BE49-F238E27FC236}">
                <a16:creationId xmlns:a16="http://schemas.microsoft.com/office/drawing/2014/main" id="{6443ECBB-E388-1755-0BFA-8F48955ED67A}"/>
              </a:ext>
            </a:extLst>
          </p:cNvPr>
          <p:cNvSpPr txBox="1"/>
          <p:nvPr/>
        </p:nvSpPr>
        <p:spPr>
          <a:xfrm>
            <a:off x="2766620" y="331757"/>
            <a:ext cx="6097978" cy="383823"/>
          </a:xfrm>
          <a:prstGeom prst="rect">
            <a:avLst/>
          </a:prstGeom>
          <a:noFill/>
        </p:spPr>
        <p:txBody>
          <a:bodyPr wrap="square">
            <a:spAutoFit/>
          </a:bodyPr>
          <a:lstStyle/>
          <a:p>
            <a:pPr algn="ctr">
              <a:lnSpc>
                <a:spcPct val="115000"/>
              </a:lnSpc>
              <a:spcBef>
                <a:spcPts val="1000"/>
              </a:spcBef>
            </a:pPr>
            <a:r>
              <a:rPr lang="pt-BR"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Seção IV – Da taxa de permeabilidade</a:t>
            </a:r>
          </a:p>
        </p:txBody>
      </p:sp>
      <p:graphicFrame>
        <p:nvGraphicFramePr>
          <p:cNvPr id="7" name="Tabela 6">
            <a:extLst>
              <a:ext uri="{FF2B5EF4-FFF2-40B4-BE49-F238E27FC236}">
                <a16:creationId xmlns:a16="http://schemas.microsoft.com/office/drawing/2014/main" id="{FA65FC20-6F61-F60C-E8D1-F2CDD5D5476C}"/>
              </a:ext>
            </a:extLst>
          </p:cNvPr>
          <p:cNvGraphicFramePr>
            <a:graphicFrameLocks noGrp="1"/>
          </p:cNvGraphicFramePr>
          <p:nvPr>
            <p:extLst>
              <p:ext uri="{D42A27DB-BD31-4B8C-83A1-F6EECF244321}">
                <p14:modId xmlns:p14="http://schemas.microsoft.com/office/powerpoint/2010/main" val="921015378"/>
              </p:ext>
            </p:extLst>
          </p:nvPr>
        </p:nvGraphicFramePr>
        <p:xfrm>
          <a:off x="995363" y="1591785"/>
          <a:ext cx="9172698" cy="2011680"/>
        </p:xfrm>
        <a:graphic>
          <a:graphicData uri="http://schemas.openxmlformats.org/drawingml/2006/table">
            <a:tbl>
              <a:tblPr firstRow="1" firstCol="1" bandRow="1">
                <a:tableStyleId>{5940675A-B579-460E-94D1-54222C63F5DA}</a:tableStyleId>
              </a:tblPr>
              <a:tblGrid>
                <a:gridCol w="3057566">
                  <a:extLst>
                    <a:ext uri="{9D8B030D-6E8A-4147-A177-3AD203B41FA5}">
                      <a16:colId xmlns:a16="http://schemas.microsoft.com/office/drawing/2014/main" val="2364770511"/>
                    </a:ext>
                  </a:extLst>
                </a:gridCol>
                <a:gridCol w="3057566">
                  <a:extLst>
                    <a:ext uri="{9D8B030D-6E8A-4147-A177-3AD203B41FA5}">
                      <a16:colId xmlns:a16="http://schemas.microsoft.com/office/drawing/2014/main" val="2636299119"/>
                    </a:ext>
                  </a:extLst>
                </a:gridCol>
                <a:gridCol w="3057566">
                  <a:extLst>
                    <a:ext uri="{9D8B030D-6E8A-4147-A177-3AD203B41FA5}">
                      <a16:colId xmlns:a16="http://schemas.microsoft.com/office/drawing/2014/main" val="974979491"/>
                    </a:ext>
                  </a:extLst>
                </a:gridCol>
              </a:tblGrid>
              <a:tr h="0">
                <a:tc>
                  <a:txBody>
                    <a:bodyPr/>
                    <a:lstStyle/>
                    <a:p>
                      <a:endParaRPr lang="pt-BR" sz="1200">
                        <a:effectLst/>
                        <a:latin typeface="Calibri" panose="020F0502020204030204" pitchFamily="34" charset="0"/>
                        <a:cs typeface="Times New Roman" panose="02020603050405020304" pitchFamily="18" charset="0"/>
                      </a:endParaRPr>
                    </a:p>
                  </a:txBody>
                  <a:tcPr marL="76200" marR="76200" marT="47625" marB="47625" anchor="ctr"/>
                </a:tc>
                <a:tc>
                  <a:txBody>
                    <a:bodyPr/>
                    <a:lstStyle/>
                    <a:p>
                      <a:endParaRPr lang="pt-BR" sz="1200">
                        <a:effectLst/>
                        <a:latin typeface="Calibri" panose="020F0502020204030204" pitchFamily="34" charset="0"/>
                        <a:cs typeface="Times New Roman" panose="02020603050405020304" pitchFamily="18" charset="0"/>
                      </a:endParaRPr>
                    </a:p>
                  </a:txBody>
                  <a:tcPr marL="76200" marR="76200" marT="47625" marB="47625" anchor="ctr"/>
                </a:tc>
                <a:tc>
                  <a:txBody>
                    <a:bodyPr/>
                    <a:lstStyle/>
                    <a:p>
                      <a:pPr algn="ctr"/>
                      <a:r>
                        <a:rPr lang="pt-BR" sz="1000">
                          <a:effectLst/>
                        </a:rPr>
                        <a:t>Taxa de permeabilidade</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extLst>
                  <a:ext uri="{0D108BD9-81ED-4DB2-BD59-A6C34878D82A}">
                    <a16:rowId xmlns:a16="http://schemas.microsoft.com/office/drawing/2014/main" val="600926296"/>
                  </a:ext>
                </a:extLst>
              </a:tr>
              <a:tr h="0">
                <a:tc>
                  <a:txBody>
                    <a:bodyPr/>
                    <a:lstStyle/>
                    <a:p>
                      <a:pPr algn="ctr"/>
                      <a:r>
                        <a:rPr lang="pt-BR" sz="1000" dirty="0">
                          <a:effectLst/>
                        </a:rPr>
                        <a:t>Zona de Ocupação Consolidada</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ctr"/>
                      <a:r>
                        <a:rPr lang="pt-BR" sz="1000">
                          <a:effectLst/>
                        </a:rPr>
                        <a:t>Z1</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ctr"/>
                      <a:r>
                        <a:rPr lang="pt-BR" sz="1000">
                          <a:effectLst/>
                        </a:rPr>
                        <a:t>10%</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extLst>
                  <a:ext uri="{0D108BD9-81ED-4DB2-BD59-A6C34878D82A}">
                    <a16:rowId xmlns:a16="http://schemas.microsoft.com/office/drawing/2014/main" val="2060983138"/>
                  </a:ext>
                </a:extLst>
              </a:tr>
              <a:tr h="0">
                <a:tc>
                  <a:txBody>
                    <a:bodyPr/>
                    <a:lstStyle/>
                    <a:p>
                      <a:pPr algn="ctr"/>
                      <a:r>
                        <a:rPr lang="pt-BR" sz="1000">
                          <a:effectLst/>
                        </a:rPr>
                        <a:t>Zona de Ocupação Condicionada</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ctr"/>
                      <a:r>
                        <a:rPr lang="pt-BR" sz="1000">
                          <a:effectLst/>
                        </a:rPr>
                        <a:t>Z2</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ctr"/>
                      <a:r>
                        <a:rPr lang="pt-BR" sz="1000">
                          <a:effectLst/>
                        </a:rPr>
                        <a:t>10%</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extLst>
                  <a:ext uri="{0D108BD9-81ED-4DB2-BD59-A6C34878D82A}">
                    <a16:rowId xmlns:a16="http://schemas.microsoft.com/office/drawing/2014/main" val="2466810735"/>
                  </a:ext>
                </a:extLst>
              </a:tr>
              <a:tr h="0">
                <a:tc>
                  <a:txBody>
                    <a:bodyPr/>
                    <a:lstStyle/>
                    <a:p>
                      <a:pPr algn="ctr"/>
                      <a:r>
                        <a:rPr lang="pt-BR" sz="1000">
                          <a:effectLst/>
                        </a:rPr>
                        <a:t>Zona de Ocupação Controlada Urbana Norte</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ctr"/>
                      <a:r>
                        <a:rPr lang="pt-BR" sz="1000">
                          <a:effectLst/>
                        </a:rPr>
                        <a:t>Z3</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ctr"/>
                      <a:r>
                        <a:rPr lang="pt-BR" sz="1000">
                          <a:effectLst/>
                        </a:rPr>
                        <a:t>10%</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extLst>
                  <a:ext uri="{0D108BD9-81ED-4DB2-BD59-A6C34878D82A}">
                    <a16:rowId xmlns:a16="http://schemas.microsoft.com/office/drawing/2014/main" val="43627678"/>
                  </a:ext>
                </a:extLst>
              </a:tr>
              <a:tr h="0">
                <a:tc>
                  <a:txBody>
                    <a:bodyPr/>
                    <a:lstStyle/>
                    <a:p>
                      <a:pPr algn="ctr"/>
                      <a:r>
                        <a:rPr lang="pt-BR" sz="1000">
                          <a:effectLst/>
                        </a:rPr>
                        <a:t>Zona de Ocupação Controlada Urbana Oeste</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ctr"/>
                      <a:r>
                        <a:rPr lang="pt-BR" sz="1000">
                          <a:effectLst/>
                        </a:rPr>
                        <a:t>Z4</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ctr"/>
                      <a:r>
                        <a:rPr lang="pt-BR" sz="1000">
                          <a:effectLst/>
                        </a:rPr>
                        <a:t>10%</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extLst>
                  <a:ext uri="{0D108BD9-81ED-4DB2-BD59-A6C34878D82A}">
                    <a16:rowId xmlns:a16="http://schemas.microsoft.com/office/drawing/2014/main" val="2172214874"/>
                  </a:ext>
                </a:extLst>
              </a:tr>
              <a:tr h="0">
                <a:tc>
                  <a:txBody>
                    <a:bodyPr/>
                    <a:lstStyle/>
                    <a:p>
                      <a:pPr algn="ctr"/>
                      <a:r>
                        <a:rPr lang="pt-BR" sz="1000">
                          <a:effectLst/>
                        </a:rPr>
                        <a:t>Zona de Ocupação Controlada Urbana Sul</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ctr"/>
                      <a:r>
                        <a:rPr lang="pt-BR" sz="1000">
                          <a:effectLst/>
                        </a:rPr>
                        <a:t>Z5</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ctr"/>
                      <a:r>
                        <a:rPr lang="pt-BR" sz="1000">
                          <a:effectLst/>
                        </a:rPr>
                        <a:t>5%</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extLst>
                  <a:ext uri="{0D108BD9-81ED-4DB2-BD59-A6C34878D82A}">
                    <a16:rowId xmlns:a16="http://schemas.microsoft.com/office/drawing/2014/main" val="3081573287"/>
                  </a:ext>
                </a:extLst>
              </a:tr>
              <a:tr h="0">
                <a:tc>
                  <a:txBody>
                    <a:bodyPr/>
                    <a:lstStyle/>
                    <a:p>
                      <a:pPr algn="ctr"/>
                      <a:r>
                        <a:rPr lang="pt-BR" sz="1000">
                          <a:effectLst/>
                        </a:rPr>
                        <a:t>Zona de Desenvolvimento Industrial e Logístico</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ctr"/>
                      <a:r>
                        <a:rPr lang="pt-BR" sz="1000">
                          <a:effectLst/>
                        </a:rPr>
                        <a:t>Z6</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ctr"/>
                      <a:r>
                        <a:rPr lang="pt-BR" sz="1000">
                          <a:effectLst/>
                        </a:rPr>
                        <a:t>10%</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extLst>
                  <a:ext uri="{0D108BD9-81ED-4DB2-BD59-A6C34878D82A}">
                    <a16:rowId xmlns:a16="http://schemas.microsoft.com/office/drawing/2014/main" val="3017994705"/>
                  </a:ext>
                </a:extLst>
              </a:tr>
              <a:tr h="0">
                <a:tc>
                  <a:txBody>
                    <a:bodyPr/>
                    <a:lstStyle/>
                    <a:p>
                      <a:pPr algn="ctr"/>
                      <a:r>
                        <a:rPr lang="pt-BR" sz="1000" dirty="0">
                          <a:effectLst/>
                        </a:rPr>
                        <a:t>Zona de Desenvolvimento Regional</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ctr"/>
                      <a:r>
                        <a:rPr lang="pt-BR" sz="1000">
                          <a:effectLst/>
                        </a:rPr>
                        <a:t>Z7</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tc>
                  <a:txBody>
                    <a:bodyPr/>
                    <a:lstStyle/>
                    <a:p>
                      <a:pPr algn="ctr"/>
                      <a:r>
                        <a:rPr lang="pt-BR" sz="1000" dirty="0">
                          <a:effectLst/>
                        </a:rPr>
                        <a:t>10%</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47625" marB="47625" anchor="ctr"/>
                </a:tc>
                <a:extLst>
                  <a:ext uri="{0D108BD9-81ED-4DB2-BD59-A6C34878D82A}">
                    <a16:rowId xmlns:a16="http://schemas.microsoft.com/office/drawing/2014/main" val="101255716"/>
                  </a:ext>
                </a:extLst>
              </a:tr>
            </a:tbl>
          </a:graphicData>
        </a:graphic>
      </p:graphicFrame>
      <p:sp>
        <p:nvSpPr>
          <p:cNvPr id="8" name="Rectangle 1">
            <a:extLst>
              <a:ext uri="{FF2B5EF4-FFF2-40B4-BE49-F238E27FC236}">
                <a16:creationId xmlns:a16="http://schemas.microsoft.com/office/drawing/2014/main" id="{31E00326-4B5C-E0ED-8E36-FB52E2168B48}"/>
              </a:ext>
            </a:extLst>
          </p:cNvPr>
          <p:cNvSpPr>
            <a:spLocks noChangeArrowheads="1"/>
          </p:cNvSpPr>
          <p:nvPr/>
        </p:nvSpPr>
        <p:spPr bwMode="auto">
          <a:xfrm>
            <a:off x="838200" y="1113931"/>
            <a:ext cx="1032427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pt-BR" altLang="pt-BR" sz="1400" b="0" i="0" u="none" strike="noStrike" cap="none" normalizeH="0" baseline="0" dirty="0">
                <a:ln>
                  <a:noFill/>
                </a:ln>
                <a:solidFill>
                  <a:srgbClr val="333333"/>
                </a:solidFill>
                <a:effectLst/>
                <a:latin typeface="Arial" panose="020B0604020202020204" pitchFamily="34" charset="0"/>
                <a:ea typeface="Calibri" panose="020F0502020204030204" pitchFamily="34" charset="0"/>
                <a:cs typeface="Times New Roman" panose="02020603050405020304" pitchFamily="18" charset="0"/>
              </a:rPr>
              <a:t>165) A taxa de permeabilidade ser</a:t>
            </a:r>
            <a:r>
              <a:rPr kumimoji="0" lang="pt-BR" altLang="pt-BR" sz="14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pt-BR" altLang="pt-BR" sz="1400" b="0" i="0" u="none" strike="noStrike" cap="none" normalizeH="0" baseline="0" dirty="0">
                <a:ln>
                  <a:noFill/>
                </a:ln>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definida de acordo com o zoneamento, devendo no m</a:t>
            </a:r>
            <a:r>
              <a:rPr kumimoji="0" lang="pt-BR" altLang="pt-BR" sz="14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pt-BR" altLang="pt-BR" sz="1400" b="0" i="0" u="none" strike="noStrike" cap="none" normalizeH="0" baseline="0" dirty="0">
                <a:ln>
                  <a:noFill/>
                </a:ln>
                <a:solidFill>
                  <a:srgbClr val="333333"/>
                </a:solidFill>
                <a:effectLst/>
                <a:latin typeface="Arial" panose="020B0604020202020204" pitchFamily="34" charset="0"/>
                <a:ea typeface="Calibri" panose="020F0502020204030204" pitchFamily="34" charset="0"/>
                <a:cs typeface="Times New Roman" panose="02020603050405020304" pitchFamily="18" charset="0"/>
              </a:rPr>
              <a:t>nimo cada lote prover:</a:t>
            </a:r>
            <a:endParaRPr kumimoji="0" lang="pt-BR" altLang="pt-BR" sz="1400" b="0" i="0" u="none" strike="noStrike" cap="none" normalizeH="0" baseline="0" dirty="0">
              <a:ln>
                <a:noFill/>
              </a:ln>
              <a:solidFill>
                <a:schemeClr val="tx1"/>
              </a:solidFill>
              <a:effectLst/>
            </a:endParaRPr>
          </a:p>
        </p:txBody>
      </p:sp>
      <p:sp>
        <p:nvSpPr>
          <p:cNvPr id="9" name="CaixaDeTexto 8">
            <a:extLst>
              <a:ext uri="{FF2B5EF4-FFF2-40B4-BE49-F238E27FC236}">
                <a16:creationId xmlns:a16="http://schemas.microsoft.com/office/drawing/2014/main" id="{7A11A4C6-EE5E-B683-50AF-031B0E000C10}"/>
              </a:ext>
            </a:extLst>
          </p:cNvPr>
          <p:cNvSpPr txBox="1"/>
          <p:nvPr/>
        </p:nvSpPr>
        <p:spPr>
          <a:xfrm>
            <a:off x="838200" y="3788887"/>
            <a:ext cx="9491663" cy="116955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lang="pt-BR" altLang="pt-BR" sz="1400" dirty="0">
                <a:solidFill>
                  <a:srgbClr val="333333"/>
                </a:solidFill>
                <a:latin typeface="Arial" panose="020B0604020202020204" pitchFamily="34" charset="0"/>
                <a:ea typeface="Calibri" panose="020F0502020204030204" pitchFamily="34" charset="0"/>
                <a:cs typeface="Arial" panose="020B0604020202020204" pitchFamily="34" charset="0"/>
              </a:rPr>
              <a:t>166) </a:t>
            </a:r>
            <a:r>
              <a:rPr kumimoji="0" lang="pt-BR" altLang="pt-BR" sz="1400" b="0" i="0" u="none" strike="noStrike" cap="none" normalizeH="0" baseline="0" dirty="0">
                <a:ln>
                  <a:noFill/>
                </a:ln>
                <a:solidFill>
                  <a:srgbClr val="333333"/>
                </a:solidFill>
                <a:effectLst/>
                <a:latin typeface="Arial" panose="020B0604020202020204" pitchFamily="34" charset="0"/>
                <a:ea typeface="Calibri" panose="020F0502020204030204" pitchFamily="34" charset="0"/>
                <a:cs typeface="Arial" panose="020B0604020202020204" pitchFamily="34" charset="0"/>
              </a:rPr>
              <a:t>Poder</a:t>
            </a:r>
            <a:r>
              <a:rPr kumimoji="0" lang="pt-BR" altLang="pt-BR" sz="14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Arial" panose="020B0604020202020204" pitchFamily="34" charset="0"/>
              </a:rPr>
              <a:t>á</a:t>
            </a:r>
            <a:r>
              <a:rPr kumimoji="0" lang="pt-BR" altLang="pt-BR" sz="1400" b="0" i="0" u="none" strike="noStrike" cap="none" normalizeH="0" baseline="0" dirty="0">
                <a:ln>
                  <a:noFill/>
                </a:ln>
                <a:solidFill>
                  <a:srgbClr val="333333"/>
                </a:solidFill>
                <a:effectLst/>
                <a:latin typeface="Arial" panose="020B0604020202020204" pitchFamily="34" charset="0"/>
                <a:ea typeface="Calibri" panose="020F0502020204030204" pitchFamily="34" charset="0"/>
                <a:cs typeface="Arial" panose="020B0604020202020204" pitchFamily="34" charset="0"/>
              </a:rPr>
              <a:t> ser aplicado ao somat</a:t>
            </a:r>
            <a:r>
              <a:rPr kumimoji="0" lang="pt-BR" altLang="pt-BR" sz="14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Arial" panose="020B0604020202020204" pitchFamily="34" charset="0"/>
              </a:rPr>
              <a:t>ó</a:t>
            </a:r>
            <a:r>
              <a:rPr kumimoji="0" lang="pt-BR" altLang="pt-BR" sz="1400" b="0" i="0" u="none" strike="noStrike" cap="none" normalizeH="0" baseline="0" dirty="0">
                <a:ln>
                  <a:noFill/>
                </a:ln>
                <a:solidFill>
                  <a:srgbClr val="333333"/>
                </a:solidFill>
                <a:effectLst/>
                <a:latin typeface="Arial" panose="020B0604020202020204" pitchFamily="34" charset="0"/>
                <a:ea typeface="Calibri" panose="020F0502020204030204" pitchFamily="34" charset="0"/>
                <a:cs typeface="Arial" panose="020B0604020202020204" pitchFamily="34" charset="0"/>
              </a:rPr>
              <a:t>rio das </a:t>
            </a:r>
            <a:r>
              <a:rPr kumimoji="0" lang="pt-BR" altLang="pt-BR" sz="14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Arial" panose="020B0604020202020204" pitchFamily="34" charset="0"/>
              </a:rPr>
              <a:t>á</a:t>
            </a:r>
            <a:r>
              <a:rPr kumimoji="0" lang="pt-BR" altLang="pt-BR" sz="1400" b="0" i="0" u="none" strike="noStrike" cap="none" normalizeH="0" baseline="0" dirty="0">
                <a:ln>
                  <a:noFill/>
                </a:ln>
                <a:solidFill>
                  <a:srgbClr val="333333"/>
                </a:solidFill>
                <a:effectLst/>
                <a:latin typeface="Arial" panose="020B0604020202020204" pitchFamily="34" charset="0"/>
                <a:ea typeface="Calibri" panose="020F0502020204030204" pitchFamily="34" charset="0"/>
                <a:cs typeface="Arial" panose="020B0604020202020204" pitchFamily="34" charset="0"/>
              </a:rPr>
              <a:t>reas perme</a:t>
            </a:r>
            <a:r>
              <a:rPr kumimoji="0" lang="pt-BR" altLang="pt-BR" sz="14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Arial" panose="020B0604020202020204" pitchFamily="34" charset="0"/>
              </a:rPr>
              <a:t>á</a:t>
            </a:r>
            <a:r>
              <a:rPr kumimoji="0" lang="pt-BR" altLang="pt-BR" sz="1400" b="0" i="0" u="none" strike="noStrike" cap="none" normalizeH="0" baseline="0" dirty="0">
                <a:ln>
                  <a:noFill/>
                </a:ln>
                <a:solidFill>
                  <a:srgbClr val="333333"/>
                </a:solidFill>
                <a:effectLst/>
                <a:latin typeface="Arial" panose="020B0604020202020204" pitchFamily="34" charset="0"/>
                <a:ea typeface="Calibri" panose="020F0502020204030204" pitchFamily="34" charset="0"/>
                <a:cs typeface="Arial" panose="020B0604020202020204" pitchFamily="34" charset="0"/>
              </a:rPr>
              <a:t>veis a faixa gramada junto ao passeio p</a:t>
            </a:r>
            <a:r>
              <a:rPr kumimoji="0" lang="pt-BR" altLang="pt-BR" sz="14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Arial" panose="020B0604020202020204" pitchFamily="34" charset="0"/>
              </a:rPr>
              <a:t>ú</a:t>
            </a:r>
            <a:r>
              <a:rPr kumimoji="0" lang="pt-BR" altLang="pt-BR" sz="1400" b="0" i="0" u="none" strike="noStrike" cap="none" normalizeH="0" baseline="0" dirty="0">
                <a:ln>
                  <a:noFill/>
                </a:ln>
                <a:solidFill>
                  <a:srgbClr val="333333"/>
                </a:solidFill>
                <a:effectLst/>
                <a:latin typeface="Arial" panose="020B0604020202020204" pitchFamily="34" charset="0"/>
                <a:ea typeface="Calibri" panose="020F0502020204030204" pitchFamily="34" charset="0"/>
                <a:cs typeface="Arial" panose="020B0604020202020204" pitchFamily="34" charset="0"/>
              </a:rPr>
              <a:t>blico localizada entre a guia e a faixa acess</a:t>
            </a:r>
            <a:r>
              <a:rPr kumimoji="0" lang="pt-BR" altLang="pt-BR" sz="14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Arial" panose="020B0604020202020204" pitchFamily="34" charset="0"/>
              </a:rPr>
              <a:t>í</a:t>
            </a:r>
            <a:r>
              <a:rPr kumimoji="0" lang="pt-BR" altLang="pt-BR" sz="1400" b="0" i="0" u="none" strike="noStrike" cap="none" normalizeH="0" baseline="0" dirty="0">
                <a:ln>
                  <a:noFill/>
                </a:ln>
                <a:solidFill>
                  <a:srgbClr val="333333"/>
                </a:solidFill>
                <a:effectLst/>
                <a:latin typeface="Arial" panose="020B0604020202020204" pitchFamily="34" charset="0"/>
                <a:ea typeface="Calibri" panose="020F0502020204030204" pitchFamily="34" charset="0"/>
                <a:cs typeface="Arial" panose="020B0604020202020204" pitchFamily="34" charset="0"/>
              </a:rPr>
              <a:t>vel;</a:t>
            </a:r>
            <a:endParaRPr kumimoji="0" lang="pt-BR" altLang="pt-BR"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endParaRPr kumimoji="0" lang="pt-BR" altLang="pt-BR" sz="1400" b="0" i="0" u="none" strike="noStrike" cap="none" normalizeH="0" baseline="0" dirty="0">
              <a:ln>
                <a:noFill/>
              </a:ln>
              <a:solidFill>
                <a:srgbClr val="333333"/>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lang="pt-BR" altLang="pt-BR" sz="1400" dirty="0">
                <a:solidFill>
                  <a:srgbClr val="333333"/>
                </a:solidFill>
                <a:latin typeface="Arial" panose="020B0604020202020204" pitchFamily="34" charset="0"/>
                <a:ea typeface="Calibri" panose="020F0502020204030204" pitchFamily="34" charset="0"/>
                <a:cs typeface="Arial" panose="020B0604020202020204" pitchFamily="34" charset="0"/>
              </a:rPr>
              <a:t>167) </a:t>
            </a:r>
            <a:r>
              <a:rPr kumimoji="0" lang="pt-BR" altLang="pt-BR" sz="1400" b="0" i="0" u="none" strike="noStrike" cap="none" normalizeH="0" baseline="0" dirty="0">
                <a:ln>
                  <a:noFill/>
                </a:ln>
                <a:solidFill>
                  <a:srgbClr val="333333"/>
                </a:solidFill>
                <a:effectLst/>
                <a:latin typeface="Arial" panose="020B0604020202020204" pitchFamily="34" charset="0"/>
                <a:ea typeface="Calibri" panose="020F0502020204030204" pitchFamily="34" charset="0"/>
                <a:cs typeface="Arial" panose="020B0604020202020204" pitchFamily="34" charset="0"/>
              </a:rPr>
              <a:t>Não serão computados como </a:t>
            </a:r>
            <a:r>
              <a:rPr kumimoji="0" lang="pt-BR" altLang="pt-BR" sz="14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Arial" panose="020B0604020202020204" pitchFamily="34" charset="0"/>
              </a:rPr>
              <a:t>á</a:t>
            </a:r>
            <a:r>
              <a:rPr kumimoji="0" lang="pt-BR" altLang="pt-BR" sz="1400" b="0" i="0" u="none" strike="noStrike" cap="none" normalizeH="0" baseline="0" dirty="0">
                <a:ln>
                  <a:noFill/>
                </a:ln>
                <a:solidFill>
                  <a:srgbClr val="333333"/>
                </a:solidFill>
                <a:effectLst/>
                <a:latin typeface="Arial" panose="020B0604020202020204" pitchFamily="34" charset="0"/>
                <a:ea typeface="Calibri" panose="020F0502020204030204" pitchFamily="34" charset="0"/>
                <a:cs typeface="Arial" panose="020B0604020202020204" pitchFamily="34" charset="0"/>
              </a:rPr>
              <a:t>reas perme</a:t>
            </a:r>
            <a:r>
              <a:rPr kumimoji="0" lang="pt-BR" altLang="pt-BR" sz="14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Arial" panose="020B0604020202020204" pitchFamily="34" charset="0"/>
              </a:rPr>
              <a:t>á</a:t>
            </a:r>
            <a:r>
              <a:rPr kumimoji="0" lang="pt-BR" altLang="pt-BR" sz="1400" b="0" i="0" u="none" strike="noStrike" cap="none" normalizeH="0" baseline="0" dirty="0">
                <a:ln>
                  <a:noFill/>
                </a:ln>
                <a:solidFill>
                  <a:srgbClr val="333333"/>
                </a:solidFill>
                <a:effectLst/>
                <a:latin typeface="Arial" panose="020B0604020202020204" pitchFamily="34" charset="0"/>
                <a:ea typeface="Calibri" panose="020F0502020204030204" pitchFamily="34" charset="0"/>
                <a:cs typeface="Arial" panose="020B0604020202020204" pitchFamily="34" charset="0"/>
              </a:rPr>
              <a:t>veis pisos intertravados, concreto-grama, ou similares, devendo a </a:t>
            </a:r>
            <a:r>
              <a:rPr kumimoji="0" lang="pt-BR" altLang="pt-BR" sz="14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Arial" panose="020B0604020202020204" pitchFamily="34" charset="0"/>
              </a:rPr>
              <a:t>á</a:t>
            </a:r>
            <a:r>
              <a:rPr kumimoji="0" lang="pt-BR" altLang="pt-BR" sz="1400" b="0" i="0" u="none" strike="noStrike" cap="none" normalizeH="0" baseline="0" dirty="0">
                <a:ln>
                  <a:noFill/>
                </a:ln>
                <a:solidFill>
                  <a:srgbClr val="333333"/>
                </a:solidFill>
                <a:effectLst/>
                <a:latin typeface="Arial" panose="020B0604020202020204" pitchFamily="34" charset="0"/>
                <a:ea typeface="Calibri" panose="020F0502020204030204" pitchFamily="34" charset="0"/>
                <a:cs typeface="Arial" panose="020B0604020202020204" pitchFamily="34" charset="0"/>
              </a:rPr>
              <a:t>rea perme</a:t>
            </a:r>
            <a:r>
              <a:rPr kumimoji="0" lang="pt-BR" altLang="pt-BR" sz="14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Arial" panose="020B0604020202020204" pitchFamily="34" charset="0"/>
              </a:rPr>
              <a:t>á</a:t>
            </a:r>
            <a:r>
              <a:rPr kumimoji="0" lang="pt-BR" altLang="pt-BR" sz="1400" b="0" i="0" u="none" strike="noStrike" cap="none" normalizeH="0" baseline="0" dirty="0">
                <a:ln>
                  <a:noFill/>
                </a:ln>
                <a:solidFill>
                  <a:srgbClr val="333333"/>
                </a:solidFill>
                <a:effectLst/>
                <a:latin typeface="Arial" panose="020B0604020202020204" pitchFamily="34" charset="0"/>
                <a:ea typeface="Calibri" panose="020F0502020204030204" pitchFamily="34" charset="0"/>
                <a:cs typeface="Arial" panose="020B0604020202020204" pitchFamily="34" charset="0"/>
              </a:rPr>
              <a:t>vel encontrar-se livre de pavimento;</a:t>
            </a:r>
            <a:endParaRPr kumimoji="0" lang="pt-BR" altLang="pt-BR"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034975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2938F-9EEF-966B-49E8-FEEFD9AFC97C}"/>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1A191A7F-CE15-2DC7-6F8C-91D6CC052296}"/>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A3922BA3-1B45-2330-D489-6F1857AC48CB}"/>
              </a:ext>
            </a:extLst>
          </p:cNvPr>
          <p:cNvSpPr/>
          <p:nvPr/>
        </p:nvSpPr>
        <p:spPr>
          <a:xfrm>
            <a:off x="539665" y="1463726"/>
            <a:ext cx="10551887" cy="382028"/>
          </a:xfrm>
          <a:prstGeom prst="rect">
            <a:avLst/>
          </a:prstGeom>
        </p:spPr>
        <p:txBody>
          <a:bodyPr wrap="square">
            <a:spAutoFit/>
          </a:bodyPr>
          <a:lstStyle/>
          <a:p>
            <a:pPr marL="342900" lvl="0" indent="-342900">
              <a:lnSpc>
                <a:spcPct val="150000"/>
              </a:lnSpc>
              <a:buSzPts val="1000"/>
              <a:buFont typeface="Arial" panose="020B0604020202020204" pitchFamily="34" charset="0"/>
              <a:buAutoNum type="arabicParenR"/>
            </a:pP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m 5">
            <a:extLst>
              <a:ext uri="{FF2B5EF4-FFF2-40B4-BE49-F238E27FC236}">
                <a16:creationId xmlns:a16="http://schemas.microsoft.com/office/drawing/2014/main" id="{4E0C60C2-92B8-3DA8-1FA5-C371763DC6FD}"/>
              </a:ext>
            </a:extLst>
          </p:cNvPr>
          <p:cNvPicPr>
            <a:picLocks noChangeAspect="1"/>
          </p:cNvPicPr>
          <p:nvPr/>
        </p:nvPicPr>
        <p:blipFill>
          <a:blip r:embed="rId3"/>
          <a:stretch>
            <a:fillRect/>
          </a:stretch>
        </p:blipFill>
        <p:spPr>
          <a:xfrm>
            <a:off x="7741273" y="6209268"/>
            <a:ext cx="4450727" cy="648732"/>
          </a:xfrm>
          <a:prstGeom prst="rect">
            <a:avLst/>
          </a:prstGeom>
        </p:spPr>
      </p:pic>
      <p:sp>
        <p:nvSpPr>
          <p:cNvPr id="3" name="CaixaDeTexto 2">
            <a:extLst>
              <a:ext uri="{FF2B5EF4-FFF2-40B4-BE49-F238E27FC236}">
                <a16:creationId xmlns:a16="http://schemas.microsoft.com/office/drawing/2014/main" id="{6304ECAD-F63B-6E1A-D9EF-FF22F0FB35E6}"/>
              </a:ext>
            </a:extLst>
          </p:cNvPr>
          <p:cNvSpPr txBox="1"/>
          <p:nvPr/>
        </p:nvSpPr>
        <p:spPr>
          <a:xfrm>
            <a:off x="2766620" y="331757"/>
            <a:ext cx="6097978" cy="383823"/>
          </a:xfrm>
          <a:prstGeom prst="rect">
            <a:avLst/>
          </a:prstGeom>
          <a:noFill/>
        </p:spPr>
        <p:txBody>
          <a:bodyPr wrap="square">
            <a:spAutoFit/>
          </a:bodyPr>
          <a:lstStyle/>
          <a:p>
            <a:pPr algn="ctr">
              <a:lnSpc>
                <a:spcPct val="115000"/>
              </a:lnSpc>
              <a:spcBef>
                <a:spcPts val="1000"/>
              </a:spcBef>
            </a:pPr>
            <a:r>
              <a:rPr lang="pt-BR"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Seção V – Dos recuos</a:t>
            </a:r>
          </a:p>
        </p:txBody>
      </p:sp>
      <p:sp>
        <p:nvSpPr>
          <p:cNvPr id="8" name="Rectangle 1">
            <a:extLst>
              <a:ext uri="{FF2B5EF4-FFF2-40B4-BE49-F238E27FC236}">
                <a16:creationId xmlns:a16="http://schemas.microsoft.com/office/drawing/2014/main" id="{BFFB6B94-CBB0-F667-7E3A-AE55A1E24EAC}"/>
              </a:ext>
            </a:extLst>
          </p:cNvPr>
          <p:cNvSpPr>
            <a:spLocks noChangeArrowheads="1"/>
          </p:cNvSpPr>
          <p:nvPr/>
        </p:nvSpPr>
        <p:spPr bwMode="auto">
          <a:xfrm>
            <a:off x="1100448" y="768785"/>
            <a:ext cx="10324274" cy="5320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50000"/>
              </a:lnSpc>
              <a:buSzPts val="1000"/>
            </a:pPr>
            <a:r>
              <a:rPr lang="pt-BR" sz="1400" dirty="0">
                <a:solidFill>
                  <a:srgbClr val="333333"/>
                </a:solidFill>
                <a:effectLst/>
                <a:ea typeface="Calibri" panose="020F0502020204030204" pitchFamily="34" charset="0"/>
                <a:cs typeface="Arial" panose="020B0604020202020204" pitchFamily="34" charset="0"/>
              </a:rPr>
              <a:t>169) Os recuos da edificação em relação ao perímetro do lote serão: </a:t>
            </a:r>
            <a:endParaRPr lang="pt-BR" sz="1400" dirty="0">
              <a:effectLst/>
              <a:ea typeface="Calibri" panose="020F0502020204030204" pitchFamily="34" charset="0"/>
              <a:cs typeface="Arial" panose="020B0604020202020204" pitchFamily="34" charset="0"/>
            </a:endParaRPr>
          </a:p>
          <a:p>
            <a:pPr marL="228600">
              <a:lnSpc>
                <a:spcPct val="150000"/>
              </a:lnSpc>
            </a:pPr>
            <a:r>
              <a:rPr lang="pt-BR" sz="1400" dirty="0">
                <a:solidFill>
                  <a:srgbClr val="333333"/>
                </a:solidFill>
                <a:effectLst/>
                <a:ea typeface="Calibri" panose="020F0502020204030204" pitchFamily="34" charset="0"/>
                <a:cs typeface="Arial" panose="020B0604020202020204" pitchFamily="34" charset="0"/>
              </a:rPr>
              <a:t> </a:t>
            </a:r>
            <a:endParaRPr lang="pt-BR" sz="1400" dirty="0">
              <a:effectLst/>
              <a:ea typeface="Calibri" panose="020F0502020204030204" pitchFamily="34" charset="0"/>
              <a:cs typeface="Arial" panose="020B0604020202020204" pitchFamily="34" charset="0"/>
            </a:endParaRPr>
          </a:p>
          <a:p>
            <a:pPr marL="742950" lvl="1" indent="-285750">
              <a:lnSpc>
                <a:spcPct val="150000"/>
              </a:lnSpc>
              <a:buFont typeface="+mj-lt"/>
              <a:buAutoNum type="alphaLcParenR"/>
            </a:pPr>
            <a:r>
              <a:rPr lang="pt-BR" sz="1400" dirty="0">
                <a:solidFill>
                  <a:srgbClr val="333333"/>
                </a:solidFill>
                <a:effectLst/>
                <a:ea typeface="Calibri" panose="020F0502020204030204" pitchFamily="34" charset="0"/>
                <a:cs typeface="Arial" panose="020B0604020202020204" pitchFamily="34" charset="0"/>
              </a:rPr>
              <a:t>recuo de vias </a:t>
            </a:r>
            <a:r>
              <a:rPr lang="pt-BR" sz="1400" dirty="0" err="1">
                <a:solidFill>
                  <a:srgbClr val="333333"/>
                </a:solidFill>
                <a:effectLst/>
                <a:ea typeface="Calibri" panose="020F0502020204030204" pitchFamily="34" charset="0"/>
                <a:cs typeface="Arial" panose="020B0604020202020204" pitchFamily="34" charset="0"/>
              </a:rPr>
              <a:t>públicas</a:t>
            </a:r>
            <a:r>
              <a:rPr lang="pt-BR" sz="1400" dirty="0">
                <a:solidFill>
                  <a:srgbClr val="333333"/>
                </a:solidFill>
                <a:effectLst/>
                <a:ea typeface="Calibri" panose="020F0502020204030204" pitchFamily="34" charset="0"/>
                <a:cs typeface="Arial" panose="020B0604020202020204" pitchFamily="34" charset="0"/>
              </a:rPr>
              <a:t>;</a:t>
            </a:r>
            <a:endParaRPr lang="pt-BR" sz="1400" dirty="0">
              <a:effectLst/>
              <a:ea typeface="Calibri" panose="020F0502020204030204" pitchFamily="34" charset="0"/>
              <a:cs typeface="Arial" panose="020B0604020202020204" pitchFamily="34" charset="0"/>
            </a:endParaRPr>
          </a:p>
          <a:p>
            <a:pPr marL="742950" lvl="1" indent="-285750">
              <a:lnSpc>
                <a:spcPct val="150000"/>
              </a:lnSpc>
              <a:buFont typeface="+mj-lt"/>
              <a:buAutoNum type="alphaLcParenR"/>
            </a:pPr>
            <a:r>
              <a:rPr lang="pt-BR" sz="1400" dirty="0">
                <a:solidFill>
                  <a:srgbClr val="333333"/>
                </a:solidFill>
                <a:effectLst/>
                <a:ea typeface="Calibri" panose="020F0502020204030204" pitchFamily="34" charset="0"/>
                <a:cs typeface="Arial" panose="020B0604020202020204" pitchFamily="34" charset="0"/>
              </a:rPr>
              <a:t>recuos laterais;</a:t>
            </a:r>
            <a:endParaRPr lang="pt-BR" sz="1400" dirty="0">
              <a:effectLst/>
              <a:ea typeface="Calibri" panose="020F0502020204030204" pitchFamily="34" charset="0"/>
              <a:cs typeface="Arial" panose="020B0604020202020204" pitchFamily="34" charset="0"/>
            </a:endParaRPr>
          </a:p>
          <a:p>
            <a:pPr marL="742950" lvl="1" indent="-285750">
              <a:lnSpc>
                <a:spcPct val="150000"/>
              </a:lnSpc>
              <a:buFont typeface="+mj-lt"/>
              <a:buAutoNum type="alphaLcParenR"/>
            </a:pPr>
            <a:r>
              <a:rPr lang="pt-BR" sz="1400" dirty="0">
                <a:solidFill>
                  <a:srgbClr val="333333"/>
                </a:solidFill>
                <a:effectLst/>
                <a:ea typeface="Calibri" panose="020F0502020204030204" pitchFamily="34" charset="0"/>
                <a:cs typeface="Arial" panose="020B0604020202020204" pitchFamily="34" charset="0"/>
              </a:rPr>
              <a:t>recuos de fundo; e,</a:t>
            </a:r>
            <a:endParaRPr lang="pt-BR" sz="1400" dirty="0">
              <a:effectLst/>
              <a:ea typeface="Calibri" panose="020F0502020204030204" pitchFamily="34" charset="0"/>
              <a:cs typeface="Arial" panose="020B0604020202020204" pitchFamily="34" charset="0"/>
            </a:endParaRPr>
          </a:p>
          <a:p>
            <a:pPr marL="742950" lvl="1" indent="-285750">
              <a:lnSpc>
                <a:spcPct val="150000"/>
              </a:lnSpc>
              <a:buFont typeface="+mj-lt"/>
              <a:buAutoNum type="alphaLcParenR"/>
            </a:pPr>
            <a:r>
              <a:rPr lang="pt-BR" sz="1400" dirty="0">
                <a:solidFill>
                  <a:srgbClr val="333333"/>
                </a:solidFill>
                <a:effectLst/>
                <a:ea typeface="Calibri" panose="020F0502020204030204" pitchFamily="34" charset="0"/>
                <a:cs typeface="Arial" panose="020B0604020202020204" pitchFamily="34" charset="0"/>
              </a:rPr>
              <a:t>recuos entre </a:t>
            </a:r>
            <a:r>
              <a:rPr lang="pt-BR" sz="1400" dirty="0" err="1">
                <a:solidFill>
                  <a:srgbClr val="333333"/>
                </a:solidFill>
                <a:effectLst/>
                <a:ea typeface="Calibri" panose="020F0502020204030204" pitchFamily="34" charset="0"/>
                <a:cs typeface="Arial" panose="020B0604020202020204" pitchFamily="34" charset="0"/>
              </a:rPr>
              <a:t>edifícios</a:t>
            </a:r>
            <a:r>
              <a:rPr lang="pt-BR" sz="1400" dirty="0">
                <a:solidFill>
                  <a:srgbClr val="333333"/>
                </a:solidFill>
                <a:effectLst/>
                <a:ea typeface="Calibri" panose="020F0502020204030204" pitchFamily="34" charset="0"/>
                <a:cs typeface="Arial" panose="020B0604020202020204" pitchFamily="34" charset="0"/>
              </a:rPr>
              <a:t> de </a:t>
            </a:r>
            <a:r>
              <a:rPr lang="pt-BR" sz="1400" dirty="0" err="1">
                <a:solidFill>
                  <a:srgbClr val="333333"/>
                </a:solidFill>
                <a:effectLst/>
                <a:ea typeface="Calibri" panose="020F0502020204030204" pitchFamily="34" charset="0"/>
                <a:cs typeface="Arial" panose="020B0604020202020204" pitchFamily="34" charset="0"/>
              </a:rPr>
              <a:t>condomínios</a:t>
            </a:r>
            <a:r>
              <a:rPr lang="pt-BR" sz="1400" dirty="0">
                <a:solidFill>
                  <a:srgbClr val="333333"/>
                </a:solidFill>
                <a:effectLst/>
                <a:ea typeface="Calibri" panose="020F0502020204030204" pitchFamily="34" charset="0"/>
                <a:cs typeface="Arial" panose="020B0604020202020204" pitchFamily="34" charset="0"/>
              </a:rPr>
              <a:t> verticais.</a:t>
            </a:r>
            <a:endParaRPr lang="pt-BR" sz="1400" dirty="0">
              <a:effectLst/>
              <a:ea typeface="Calibri" panose="020F0502020204030204" pitchFamily="34" charset="0"/>
              <a:cs typeface="Arial" panose="020B0604020202020204" pitchFamily="34" charset="0"/>
            </a:endParaRPr>
          </a:p>
          <a:p>
            <a:pPr marL="914400">
              <a:lnSpc>
                <a:spcPct val="150000"/>
              </a:lnSpc>
            </a:pPr>
            <a:r>
              <a:rPr lang="pt-BR" sz="1400" dirty="0">
                <a:solidFill>
                  <a:srgbClr val="333333"/>
                </a:solidFill>
                <a:effectLst/>
                <a:ea typeface="Calibri" panose="020F0502020204030204" pitchFamily="34" charset="0"/>
                <a:cs typeface="Arial" panose="020B0604020202020204" pitchFamily="34" charset="0"/>
              </a:rPr>
              <a:t> </a:t>
            </a:r>
            <a:endParaRPr lang="pt-BR" sz="1400" dirty="0">
              <a:effectLst/>
              <a:ea typeface="Calibri" panose="020F0502020204030204" pitchFamily="34" charset="0"/>
              <a:cs typeface="Arial" panose="020B0604020202020204" pitchFamily="34" charset="0"/>
            </a:endParaRPr>
          </a:p>
          <a:p>
            <a:pPr lvl="0" algn="just">
              <a:lnSpc>
                <a:spcPct val="150000"/>
              </a:lnSpc>
              <a:buSzPts val="1000"/>
            </a:pPr>
            <a:r>
              <a:rPr lang="pt-BR" sz="1400" dirty="0">
                <a:solidFill>
                  <a:srgbClr val="333333"/>
                </a:solidFill>
                <a:effectLst/>
                <a:ea typeface="Calibri" panose="020F0502020204030204" pitchFamily="34" charset="0"/>
                <a:cs typeface="Arial" panose="020B0604020202020204" pitchFamily="34" charset="0"/>
              </a:rPr>
              <a:t>170) </a:t>
            </a:r>
            <a:r>
              <a:rPr lang="pt-BR" sz="1400" dirty="0" err="1">
                <a:solidFill>
                  <a:srgbClr val="333333"/>
                </a:solidFill>
                <a:effectLst/>
                <a:ea typeface="Calibri" panose="020F0502020204030204" pitchFamily="34" charset="0"/>
                <a:cs typeface="Arial" panose="020B0604020202020204" pitchFamily="34" charset="0"/>
              </a:rPr>
              <a:t>São</a:t>
            </a:r>
            <a:r>
              <a:rPr lang="pt-BR" sz="1400" dirty="0">
                <a:solidFill>
                  <a:srgbClr val="333333"/>
                </a:solidFill>
                <a:effectLst/>
                <a:ea typeface="Calibri" panose="020F0502020204030204" pitchFamily="34" charset="0"/>
                <a:cs typeface="Arial" panose="020B0604020202020204" pitchFamily="34" charset="0"/>
              </a:rPr>
              <a:t> </a:t>
            </a:r>
            <a:r>
              <a:rPr lang="pt-BR" sz="1400" dirty="0" err="1">
                <a:solidFill>
                  <a:srgbClr val="333333"/>
                </a:solidFill>
                <a:effectLst/>
                <a:ea typeface="Calibri" panose="020F0502020204030204" pitchFamily="34" charset="0"/>
                <a:cs typeface="Arial" panose="020B0604020202020204" pitchFamily="34" charset="0"/>
              </a:rPr>
              <a:t>obrigatórios</a:t>
            </a:r>
            <a:r>
              <a:rPr lang="pt-BR" sz="1400" dirty="0">
                <a:solidFill>
                  <a:srgbClr val="333333"/>
                </a:solidFill>
                <a:effectLst/>
                <a:ea typeface="Calibri" panose="020F0502020204030204" pitchFamily="34" charset="0"/>
                <a:cs typeface="Arial" panose="020B0604020202020204" pitchFamily="34" charset="0"/>
              </a:rPr>
              <a:t> os recuos </a:t>
            </a:r>
            <a:r>
              <a:rPr lang="pt-BR" sz="1400" dirty="0" err="1">
                <a:solidFill>
                  <a:srgbClr val="333333"/>
                </a:solidFill>
                <a:effectLst/>
                <a:ea typeface="Calibri" panose="020F0502020204030204" pitchFamily="34" charset="0"/>
                <a:cs typeface="Arial" panose="020B0604020202020204" pitchFamily="34" charset="0"/>
              </a:rPr>
              <a:t>mínimos</a:t>
            </a:r>
            <a:r>
              <a:rPr lang="pt-BR" sz="1400" dirty="0">
                <a:solidFill>
                  <a:srgbClr val="333333"/>
                </a:solidFill>
                <a:effectLst/>
                <a:ea typeface="Calibri" panose="020F0502020204030204" pitchFamily="34" charset="0"/>
                <a:cs typeface="Arial" panose="020B0604020202020204" pitchFamily="34" charset="0"/>
              </a:rPr>
              <a:t> nas faces lindeiras </a:t>
            </a:r>
            <a:r>
              <a:rPr lang="pt-BR" sz="1400" dirty="0" err="1">
                <a:solidFill>
                  <a:srgbClr val="333333"/>
                </a:solidFill>
                <a:effectLst/>
                <a:ea typeface="Calibri" panose="020F0502020204030204" pitchFamily="34" charset="0"/>
                <a:cs typeface="Arial" panose="020B0604020202020204" pitchFamily="34" charset="0"/>
              </a:rPr>
              <a:t>às</a:t>
            </a:r>
            <a:r>
              <a:rPr lang="pt-BR" sz="1400" dirty="0">
                <a:solidFill>
                  <a:srgbClr val="333333"/>
                </a:solidFill>
                <a:effectLst/>
                <a:ea typeface="Calibri" panose="020F0502020204030204" pitchFamily="34" charset="0"/>
                <a:cs typeface="Arial" panose="020B0604020202020204" pitchFamily="34" charset="0"/>
              </a:rPr>
              <a:t> vias </a:t>
            </a:r>
            <a:r>
              <a:rPr lang="pt-BR" sz="1400" dirty="0" err="1">
                <a:solidFill>
                  <a:srgbClr val="333333"/>
                </a:solidFill>
                <a:effectLst/>
                <a:ea typeface="Calibri" panose="020F0502020204030204" pitchFamily="34" charset="0"/>
                <a:cs typeface="Arial" panose="020B0604020202020204" pitchFamily="34" charset="0"/>
              </a:rPr>
              <a:t>públicas</a:t>
            </a:r>
            <a:r>
              <a:rPr lang="pt-BR" sz="1400" dirty="0">
                <a:solidFill>
                  <a:srgbClr val="333333"/>
                </a:solidFill>
                <a:effectLst/>
                <a:ea typeface="Calibri" panose="020F0502020204030204" pitchFamily="34" charset="0"/>
                <a:cs typeface="Arial" panose="020B0604020202020204" pitchFamily="34" charset="0"/>
              </a:rPr>
              <a:t>, independentemente de a </a:t>
            </a:r>
            <a:r>
              <a:rPr lang="pt-BR" sz="1400" dirty="0" err="1">
                <a:solidFill>
                  <a:srgbClr val="333333"/>
                </a:solidFill>
                <a:effectLst/>
                <a:ea typeface="Calibri" panose="020F0502020204030204" pitchFamily="34" charset="0"/>
                <a:cs typeface="Arial" panose="020B0604020202020204" pitchFamily="34" charset="0"/>
              </a:rPr>
              <a:t>edificação</a:t>
            </a:r>
            <a:r>
              <a:rPr lang="pt-BR" sz="1400" dirty="0">
                <a:solidFill>
                  <a:srgbClr val="333333"/>
                </a:solidFill>
                <a:effectLst/>
                <a:ea typeface="Calibri" panose="020F0502020204030204" pitchFamily="34" charset="0"/>
                <a:cs typeface="Arial" panose="020B0604020202020204" pitchFamily="34" charset="0"/>
              </a:rPr>
              <a:t> ter frente ou </a:t>
            </a:r>
            <a:r>
              <a:rPr lang="pt-BR" sz="1400" dirty="0" err="1">
                <a:solidFill>
                  <a:srgbClr val="333333"/>
                </a:solidFill>
                <a:effectLst/>
                <a:ea typeface="Calibri" panose="020F0502020204030204" pitchFamily="34" charset="0"/>
                <a:cs typeface="Arial" panose="020B0604020202020204" pitchFamily="34" charset="0"/>
              </a:rPr>
              <a:t>não</a:t>
            </a:r>
            <a:r>
              <a:rPr lang="pt-BR" sz="1400" dirty="0">
                <a:solidFill>
                  <a:srgbClr val="333333"/>
                </a:solidFill>
                <a:effectLst/>
                <a:ea typeface="Calibri" panose="020F0502020204030204" pitchFamily="34" charset="0"/>
                <a:cs typeface="Arial" panose="020B0604020202020204" pitchFamily="34" charset="0"/>
              </a:rPr>
              <a:t> para tais vias;</a:t>
            </a:r>
            <a:endParaRPr lang="pt-BR" sz="1400" dirty="0">
              <a:effectLst/>
              <a:ea typeface="Calibri" panose="020F0502020204030204" pitchFamily="34" charset="0"/>
              <a:cs typeface="Arial" panose="020B0604020202020204" pitchFamily="34" charset="0"/>
            </a:endParaRPr>
          </a:p>
          <a:p>
            <a:pPr marL="457200" algn="just">
              <a:lnSpc>
                <a:spcPct val="150000"/>
              </a:lnSpc>
            </a:pPr>
            <a:r>
              <a:rPr lang="pt-BR" sz="1400" dirty="0">
                <a:solidFill>
                  <a:srgbClr val="333333"/>
                </a:solidFill>
                <a:effectLst/>
                <a:ea typeface="Calibri" panose="020F0502020204030204" pitchFamily="34" charset="0"/>
                <a:cs typeface="Arial" panose="020B0604020202020204" pitchFamily="34" charset="0"/>
              </a:rPr>
              <a:t> </a:t>
            </a:r>
            <a:endParaRPr lang="pt-BR" sz="1400" dirty="0">
              <a:effectLst/>
              <a:ea typeface="Calibri" panose="020F0502020204030204" pitchFamily="34" charset="0"/>
              <a:cs typeface="Arial" panose="020B0604020202020204" pitchFamily="34" charset="0"/>
            </a:endParaRPr>
          </a:p>
          <a:p>
            <a:pPr lvl="0" algn="just">
              <a:lnSpc>
                <a:spcPct val="150000"/>
              </a:lnSpc>
              <a:buSzPts val="1000"/>
            </a:pPr>
            <a:r>
              <a:rPr lang="pt-BR" sz="1400" dirty="0">
                <a:solidFill>
                  <a:srgbClr val="333333"/>
                </a:solidFill>
                <a:effectLst/>
                <a:ea typeface="Calibri" panose="020F0502020204030204" pitchFamily="34" charset="0"/>
                <a:cs typeface="Arial" panose="020B0604020202020204" pitchFamily="34" charset="0"/>
              </a:rPr>
              <a:t>171) Poderão ser aplicados outros recuos as edificações por ordem de diretriz especificam ao empreendimento quando:</a:t>
            </a:r>
            <a:endParaRPr lang="pt-BR" sz="1400" dirty="0">
              <a:effectLst/>
              <a:ea typeface="Calibri" panose="020F0502020204030204" pitchFamily="34" charset="0"/>
              <a:cs typeface="Arial" panose="020B0604020202020204" pitchFamily="34" charset="0"/>
            </a:endParaRPr>
          </a:p>
          <a:p>
            <a:pPr marL="742950" lvl="1" indent="-285750" algn="just">
              <a:lnSpc>
                <a:spcPct val="150000"/>
              </a:lnSpc>
              <a:buFont typeface="+mj-lt"/>
              <a:buAutoNum type="alphaLcParenR"/>
            </a:pPr>
            <a:r>
              <a:rPr lang="pt-BR" sz="1400" dirty="0">
                <a:solidFill>
                  <a:srgbClr val="333333"/>
                </a:solidFill>
                <a:effectLst/>
                <a:ea typeface="Calibri" panose="020F0502020204030204" pitchFamily="34" charset="0"/>
                <a:cs typeface="Arial" panose="020B0604020202020204" pitchFamily="34" charset="0"/>
              </a:rPr>
              <a:t>Houver interesse público para implantação ou ampliação de infraestrutura;</a:t>
            </a:r>
            <a:endParaRPr lang="pt-BR" sz="1400" dirty="0">
              <a:effectLst/>
              <a:ea typeface="Calibri" panose="020F0502020204030204" pitchFamily="34" charset="0"/>
              <a:cs typeface="Arial" panose="020B0604020202020204" pitchFamily="34" charset="0"/>
            </a:endParaRPr>
          </a:p>
          <a:p>
            <a:pPr marL="742950" lvl="1" indent="-285750" algn="just">
              <a:lnSpc>
                <a:spcPct val="150000"/>
              </a:lnSpc>
              <a:buFont typeface="+mj-lt"/>
              <a:buAutoNum type="alphaLcParenR"/>
            </a:pPr>
            <a:r>
              <a:rPr lang="pt-BR" sz="1400" dirty="0">
                <a:solidFill>
                  <a:srgbClr val="333333"/>
                </a:solidFill>
                <a:effectLst/>
                <a:ea typeface="Calibri" panose="020F0502020204030204" pitchFamily="34" charset="0"/>
                <a:cs typeface="Arial" panose="020B0604020202020204" pitchFamily="34" charset="0"/>
              </a:rPr>
              <a:t>Houver interesse público para fins de conservação de elementos de património histórico;</a:t>
            </a:r>
          </a:p>
          <a:p>
            <a:pPr marL="742950" lvl="1" indent="-285750" algn="just">
              <a:lnSpc>
                <a:spcPct val="150000"/>
              </a:lnSpc>
              <a:buFont typeface="+mj-lt"/>
              <a:buAutoNum type="alphaLcParenR"/>
            </a:pPr>
            <a:r>
              <a:rPr lang="pt-BR" sz="1400" dirty="0">
                <a:solidFill>
                  <a:srgbClr val="333333"/>
                </a:solidFill>
                <a:effectLst/>
                <a:ea typeface="Calibri" panose="020F0502020204030204" pitchFamily="34" charset="0"/>
                <a:cs typeface="Arial" panose="020B0604020202020204" pitchFamily="34" charset="0"/>
              </a:rPr>
              <a:t>Incidirem outras restrições previstas em legislação específica;</a:t>
            </a:r>
            <a:endParaRPr lang="pt-BR" sz="1400" dirty="0">
              <a:effectLst/>
              <a:ea typeface="Calibri" panose="020F0502020204030204" pitchFamily="34" charset="0"/>
              <a:cs typeface="Arial" panose="020B0604020202020204" pitchFamily="34" charset="0"/>
            </a:endParaRPr>
          </a:p>
          <a:p>
            <a:pPr lvl="1" algn="just">
              <a:lnSpc>
                <a:spcPct val="150000"/>
              </a:lnSpc>
            </a:pPr>
            <a:endParaRPr lang="pt-BR" sz="1400" dirty="0">
              <a:effectLst/>
              <a:ea typeface="Calibri" panose="020F0502020204030204" pitchFamily="34" charset="0"/>
              <a:cs typeface="Arial" panose="020B0604020202020204" pitchFamily="34" charset="0"/>
            </a:endParaRPr>
          </a:p>
          <a:p>
            <a:pPr marL="457200" algn="just">
              <a:lnSpc>
                <a:spcPct val="150000"/>
              </a:lnSpc>
            </a:pPr>
            <a:r>
              <a:rPr lang="pt-BR" sz="1400" dirty="0">
                <a:solidFill>
                  <a:srgbClr val="333333"/>
                </a:solidFill>
                <a:effectLst/>
                <a:ea typeface="Calibri" panose="020F0502020204030204" pitchFamily="34" charset="0"/>
                <a:cs typeface="Arial" panose="020B0604020202020204" pitchFamily="34" charset="0"/>
              </a:rPr>
              <a:t> </a:t>
            </a:r>
            <a:endParaRPr lang="pt-BR" sz="1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26162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E72F4-6B97-01BC-AB35-ACA60AC8AEA6}"/>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A27C4E80-8ECA-599D-3120-77D78EFAEEA7}"/>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03AD27EB-BF80-E864-CFCB-5CDAE410122E}"/>
              </a:ext>
            </a:extLst>
          </p:cNvPr>
          <p:cNvSpPr/>
          <p:nvPr/>
        </p:nvSpPr>
        <p:spPr>
          <a:xfrm>
            <a:off x="539665" y="1463726"/>
            <a:ext cx="10551887" cy="382028"/>
          </a:xfrm>
          <a:prstGeom prst="rect">
            <a:avLst/>
          </a:prstGeom>
        </p:spPr>
        <p:txBody>
          <a:bodyPr wrap="square">
            <a:spAutoFit/>
          </a:bodyPr>
          <a:lstStyle/>
          <a:p>
            <a:pPr marL="342900" lvl="0" indent="-342900">
              <a:lnSpc>
                <a:spcPct val="150000"/>
              </a:lnSpc>
              <a:buSzPts val="1000"/>
              <a:buFont typeface="Arial" panose="020B0604020202020204" pitchFamily="34" charset="0"/>
              <a:buAutoNum type="arabicParenR"/>
            </a:pP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m 5">
            <a:extLst>
              <a:ext uri="{FF2B5EF4-FFF2-40B4-BE49-F238E27FC236}">
                <a16:creationId xmlns:a16="http://schemas.microsoft.com/office/drawing/2014/main" id="{62CA7534-A6C7-6907-E612-97CF68DC0B8E}"/>
              </a:ext>
            </a:extLst>
          </p:cNvPr>
          <p:cNvPicPr>
            <a:picLocks noChangeAspect="1"/>
          </p:cNvPicPr>
          <p:nvPr/>
        </p:nvPicPr>
        <p:blipFill>
          <a:blip r:embed="rId3"/>
          <a:stretch>
            <a:fillRect/>
          </a:stretch>
        </p:blipFill>
        <p:spPr>
          <a:xfrm>
            <a:off x="7741273" y="6209268"/>
            <a:ext cx="4450727" cy="648732"/>
          </a:xfrm>
          <a:prstGeom prst="rect">
            <a:avLst/>
          </a:prstGeom>
        </p:spPr>
      </p:pic>
      <p:sp>
        <p:nvSpPr>
          <p:cNvPr id="3" name="CaixaDeTexto 2">
            <a:extLst>
              <a:ext uri="{FF2B5EF4-FFF2-40B4-BE49-F238E27FC236}">
                <a16:creationId xmlns:a16="http://schemas.microsoft.com/office/drawing/2014/main" id="{02F31A72-8203-286C-27B0-34EDFACB64B4}"/>
              </a:ext>
            </a:extLst>
          </p:cNvPr>
          <p:cNvSpPr txBox="1"/>
          <p:nvPr/>
        </p:nvSpPr>
        <p:spPr>
          <a:xfrm>
            <a:off x="2766620" y="331757"/>
            <a:ext cx="6097978" cy="383823"/>
          </a:xfrm>
          <a:prstGeom prst="rect">
            <a:avLst/>
          </a:prstGeom>
          <a:noFill/>
        </p:spPr>
        <p:txBody>
          <a:bodyPr wrap="square">
            <a:spAutoFit/>
          </a:bodyPr>
          <a:lstStyle/>
          <a:p>
            <a:pPr algn="ctr">
              <a:lnSpc>
                <a:spcPct val="115000"/>
              </a:lnSpc>
              <a:spcBef>
                <a:spcPts val="1000"/>
              </a:spcBef>
            </a:pPr>
            <a:r>
              <a:rPr lang="pt-BR"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Seção V – Dos recuos</a:t>
            </a:r>
          </a:p>
        </p:txBody>
      </p:sp>
      <p:sp>
        <p:nvSpPr>
          <p:cNvPr id="8" name="Rectangle 1">
            <a:extLst>
              <a:ext uri="{FF2B5EF4-FFF2-40B4-BE49-F238E27FC236}">
                <a16:creationId xmlns:a16="http://schemas.microsoft.com/office/drawing/2014/main" id="{CFDCD84C-AB0C-0EA2-E030-359880C0A18F}"/>
              </a:ext>
            </a:extLst>
          </p:cNvPr>
          <p:cNvSpPr>
            <a:spLocks noChangeArrowheads="1"/>
          </p:cNvSpPr>
          <p:nvPr/>
        </p:nvSpPr>
        <p:spPr bwMode="auto">
          <a:xfrm>
            <a:off x="933863" y="949747"/>
            <a:ext cx="10324274" cy="4853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50000"/>
              </a:lnSpc>
              <a:buSzPts val="1000"/>
            </a:pPr>
            <a:r>
              <a:rPr lang="pt-BR" sz="16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172) Os recuos de frente, fundos e laterais serão definidos:</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50000"/>
              </a:lnSpc>
            </a:pPr>
            <a:r>
              <a:rPr lang="pt-BR" sz="16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pPr>
            <a:r>
              <a:rPr lang="pt-BR" sz="16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6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Havendo abertura para iluminação e/ou ventilação junto as divisas, para edifícios térreos será de 1,50 metros;</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6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Havendo abertura para iluminação e/ou ventilação junto as divisas, para edifícios de até 2 pavimentos será de 2,0 metros;</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6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Havendo abertura para iluminação e/ou ventilação junto as divisas, para edifícios acima de 2 pavimentos de H/6, observando-se o mínimo de 2 metros de recuo;</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6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Não havendo aberturas, poderá ser ocupado até o limite do terreno até o 4º pavimento, passando a partir deste pavimento a observar H/6 para a altura restante;</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6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No caso de mais de uma edificação do mesmo lote, deverá ser observada a distância entre os corpos edificados.</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63962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AFFC1-A124-9F71-B5B8-70AD8F1AE39C}"/>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55F43A59-4697-B0AF-3862-1DAE3E7E4932}"/>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D6014C8D-0808-0557-ADC4-926269EBD73B}"/>
              </a:ext>
            </a:extLst>
          </p:cNvPr>
          <p:cNvSpPr/>
          <p:nvPr/>
        </p:nvSpPr>
        <p:spPr>
          <a:xfrm>
            <a:off x="539665" y="1463726"/>
            <a:ext cx="10551887" cy="382028"/>
          </a:xfrm>
          <a:prstGeom prst="rect">
            <a:avLst/>
          </a:prstGeom>
        </p:spPr>
        <p:txBody>
          <a:bodyPr wrap="square">
            <a:spAutoFit/>
          </a:bodyPr>
          <a:lstStyle/>
          <a:p>
            <a:pPr marL="342900" lvl="0" indent="-342900">
              <a:lnSpc>
                <a:spcPct val="150000"/>
              </a:lnSpc>
              <a:buSzPts val="1000"/>
              <a:buFont typeface="Arial" panose="020B0604020202020204" pitchFamily="34" charset="0"/>
              <a:buAutoNum type="arabicParenR"/>
            </a:pP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m 5">
            <a:extLst>
              <a:ext uri="{FF2B5EF4-FFF2-40B4-BE49-F238E27FC236}">
                <a16:creationId xmlns:a16="http://schemas.microsoft.com/office/drawing/2014/main" id="{B9560786-8194-1CC9-6C92-93E4C409CAA3}"/>
              </a:ext>
            </a:extLst>
          </p:cNvPr>
          <p:cNvPicPr>
            <a:picLocks noChangeAspect="1"/>
          </p:cNvPicPr>
          <p:nvPr/>
        </p:nvPicPr>
        <p:blipFill>
          <a:blip r:embed="rId3"/>
          <a:stretch>
            <a:fillRect/>
          </a:stretch>
        </p:blipFill>
        <p:spPr>
          <a:xfrm>
            <a:off x="7741273" y="6209268"/>
            <a:ext cx="4450727" cy="648732"/>
          </a:xfrm>
          <a:prstGeom prst="rect">
            <a:avLst/>
          </a:prstGeom>
        </p:spPr>
      </p:pic>
      <p:sp>
        <p:nvSpPr>
          <p:cNvPr id="3" name="CaixaDeTexto 2">
            <a:extLst>
              <a:ext uri="{FF2B5EF4-FFF2-40B4-BE49-F238E27FC236}">
                <a16:creationId xmlns:a16="http://schemas.microsoft.com/office/drawing/2014/main" id="{8C77C544-D7EE-EA76-3BEB-B667D51FC66D}"/>
              </a:ext>
            </a:extLst>
          </p:cNvPr>
          <p:cNvSpPr txBox="1"/>
          <p:nvPr/>
        </p:nvSpPr>
        <p:spPr>
          <a:xfrm>
            <a:off x="2766620" y="331757"/>
            <a:ext cx="6097978" cy="383823"/>
          </a:xfrm>
          <a:prstGeom prst="rect">
            <a:avLst/>
          </a:prstGeom>
          <a:noFill/>
        </p:spPr>
        <p:txBody>
          <a:bodyPr wrap="square">
            <a:spAutoFit/>
          </a:bodyPr>
          <a:lstStyle/>
          <a:p>
            <a:pPr algn="ctr">
              <a:lnSpc>
                <a:spcPct val="115000"/>
              </a:lnSpc>
              <a:spcBef>
                <a:spcPts val="1000"/>
              </a:spcBef>
            </a:pPr>
            <a:r>
              <a:rPr lang="pt-BR"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Seção V – Dos recuos</a:t>
            </a:r>
          </a:p>
        </p:txBody>
      </p:sp>
      <p:sp>
        <p:nvSpPr>
          <p:cNvPr id="8" name="Rectangle 1">
            <a:extLst>
              <a:ext uri="{FF2B5EF4-FFF2-40B4-BE49-F238E27FC236}">
                <a16:creationId xmlns:a16="http://schemas.microsoft.com/office/drawing/2014/main" id="{9E813F59-C50A-A020-0DFD-ABFD94C53EB2}"/>
              </a:ext>
            </a:extLst>
          </p:cNvPr>
          <p:cNvSpPr>
            <a:spLocks noChangeArrowheads="1"/>
          </p:cNvSpPr>
          <p:nvPr/>
        </p:nvSpPr>
        <p:spPr bwMode="auto">
          <a:xfrm>
            <a:off x="933863" y="1502943"/>
            <a:ext cx="10324274" cy="3747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50000"/>
              </a:lnSpc>
              <a:buSzPts val="1000"/>
            </a:pPr>
            <a:r>
              <a:rPr lang="pt-BR" sz="16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174) Ficam dispensadas do recuo de vias públicas, respeitadas as restrições cartoriais, junto ao térreo e primeiro pavimento:</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6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garantam a fachada ativa acessível ao público nos termos desta Lei Complementar;</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6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garantam uso misto na edificação;</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6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possuam ou promovam o alargamento da calçada garantindo a largura mínima de 5m (cinco metros), nos termos desta lei complementar.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6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Edifícios públicos;</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6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Equipamentos urbanos de interesse públicos, tais como antenas de telecomunicações, reservatórios e similares;</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79901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1DB91-C67B-3577-36D7-D95470699910}"/>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BF8B0AF4-DF45-1811-7858-2C819FD320CF}"/>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F4DC82EF-8A1E-9D86-E997-4CE4F0809AA7}"/>
              </a:ext>
            </a:extLst>
          </p:cNvPr>
          <p:cNvSpPr/>
          <p:nvPr/>
        </p:nvSpPr>
        <p:spPr>
          <a:xfrm>
            <a:off x="539665" y="1463726"/>
            <a:ext cx="10551887" cy="382028"/>
          </a:xfrm>
          <a:prstGeom prst="rect">
            <a:avLst/>
          </a:prstGeom>
        </p:spPr>
        <p:txBody>
          <a:bodyPr wrap="square">
            <a:spAutoFit/>
          </a:bodyPr>
          <a:lstStyle/>
          <a:p>
            <a:pPr marL="342900" lvl="0" indent="-342900">
              <a:lnSpc>
                <a:spcPct val="150000"/>
              </a:lnSpc>
              <a:buSzPts val="1000"/>
              <a:buFont typeface="Arial" panose="020B0604020202020204" pitchFamily="34" charset="0"/>
              <a:buAutoNum type="arabicParenR"/>
            </a:pP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m 5">
            <a:extLst>
              <a:ext uri="{FF2B5EF4-FFF2-40B4-BE49-F238E27FC236}">
                <a16:creationId xmlns:a16="http://schemas.microsoft.com/office/drawing/2014/main" id="{83201E2D-6710-1419-C4CB-34DA691828BB}"/>
              </a:ext>
            </a:extLst>
          </p:cNvPr>
          <p:cNvPicPr>
            <a:picLocks noChangeAspect="1"/>
          </p:cNvPicPr>
          <p:nvPr/>
        </p:nvPicPr>
        <p:blipFill>
          <a:blip r:embed="rId3"/>
          <a:stretch>
            <a:fillRect/>
          </a:stretch>
        </p:blipFill>
        <p:spPr>
          <a:xfrm>
            <a:off x="7741273" y="6209268"/>
            <a:ext cx="4450727" cy="648732"/>
          </a:xfrm>
          <a:prstGeom prst="rect">
            <a:avLst/>
          </a:prstGeom>
        </p:spPr>
      </p:pic>
      <p:sp>
        <p:nvSpPr>
          <p:cNvPr id="3" name="CaixaDeTexto 2">
            <a:extLst>
              <a:ext uri="{FF2B5EF4-FFF2-40B4-BE49-F238E27FC236}">
                <a16:creationId xmlns:a16="http://schemas.microsoft.com/office/drawing/2014/main" id="{7FCA092A-9201-5246-BE4B-30ACE9851E88}"/>
              </a:ext>
            </a:extLst>
          </p:cNvPr>
          <p:cNvSpPr txBox="1"/>
          <p:nvPr/>
        </p:nvSpPr>
        <p:spPr>
          <a:xfrm>
            <a:off x="2766620" y="331757"/>
            <a:ext cx="6097978" cy="383823"/>
          </a:xfrm>
          <a:prstGeom prst="rect">
            <a:avLst/>
          </a:prstGeom>
          <a:noFill/>
        </p:spPr>
        <p:txBody>
          <a:bodyPr wrap="square">
            <a:spAutoFit/>
          </a:bodyPr>
          <a:lstStyle/>
          <a:p>
            <a:pPr algn="ctr">
              <a:lnSpc>
                <a:spcPct val="115000"/>
              </a:lnSpc>
              <a:spcBef>
                <a:spcPts val="1000"/>
              </a:spcBef>
            </a:pPr>
            <a:r>
              <a:rPr lang="pt-BR"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Seção V – Dos recuos</a:t>
            </a:r>
          </a:p>
        </p:txBody>
      </p:sp>
      <p:sp>
        <p:nvSpPr>
          <p:cNvPr id="8" name="Rectangle 1">
            <a:extLst>
              <a:ext uri="{FF2B5EF4-FFF2-40B4-BE49-F238E27FC236}">
                <a16:creationId xmlns:a16="http://schemas.microsoft.com/office/drawing/2014/main" id="{36903B07-65EE-04D5-0036-E98028ADFD58}"/>
              </a:ext>
            </a:extLst>
          </p:cNvPr>
          <p:cNvSpPr>
            <a:spLocks noChangeArrowheads="1"/>
          </p:cNvSpPr>
          <p:nvPr/>
        </p:nvSpPr>
        <p:spPr bwMode="auto">
          <a:xfrm>
            <a:off x="933863" y="1502943"/>
            <a:ext cx="10324274" cy="3747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50000"/>
              </a:lnSpc>
              <a:buSzPts val="1000"/>
            </a:pPr>
            <a:r>
              <a:rPr lang="pt-BR" sz="16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174) Ficam dispensadas do recuo de vias públicas, respeitadas as restrições cartoriais, junto ao térreo e primeiro pavimento:</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6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garantam a fachada ativa acessível ao público nos termos desta Lei Complementar;</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6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garantam uso misto na edificação;</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6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possuam ou promovam o alargamento da calçada garantindo a largura mínima de 5m (cinco metros), nos termos desta lei complementar.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6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Edifícios públicos;</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lphaLcParenR"/>
            </a:pPr>
            <a:r>
              <a:rPr lang="pt-BR" sz="16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Equipamentos urbanos de interesse públicos, tais como antenas de telecomunicações, reservatórios e similares;</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15642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2F98C-1BB6-FB89-06A5-C5F18F6804C9}"/>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336407F1-DD6F-7B8C-827F-02E8886CB899}"/>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92C32E95-FD67-C97F-8BCF-D9C1F21D6633}"/>
              </a:ext>
            </a:extLst>
          </p:cNvPr>
          <p:cNvSpPr/>
          <p:nvPr/>
        </p:nvSpPr>
        <p:spPr>
          <a:xfrm>
            <a:off x="539665" y="1463726"/>
            <a:ext cx="10551887" cy="382028"/>
          </a:xfrm>
          <a:prstGeom prst="rect">
            <a:avLst/>
          </a:prstGeom>
        </p:spPr>
        <p:txBody>
          <a:bodyPr wrap="square">
            <a:spAutoFit/>
          </a:bodyPr>
          <a:lstStyle/>
          <a:p>
            <a:pPr marL="342900" lvl="0" indent="-342900">
              <a:lnSpc>
                <a:spcPct val="150000"/>
              </a:lnSpc>
              <a:buSzPts val="1000"/>
              <a:buFont typeface="Arial" panose="020B0604020202020204" pitchFamily="34" charset="0"/>
              <a:buAutoNum type="arabicParenR"/>
            </a:pP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m 5">
            <a:extLst>
              <a:ext uri="{FF2B5EF4-FFF2-40B4-BE49-F238E27FC236}">
                <a16:creationId xmlns:a16="http://schemas.microsoft.com/office/drawing/2014/main" id="{C6E75FC2-19DD-3BAC-3787-98711A52C73F}"/>
              </a:ext>
            </a:extLst>
          </p:cNvPr>
          <p:cNvPicPr>
            <a:picLocks noChangeAspect="1"/>
          </p:cNvPicPr>
          <p:nvPr/>
        </p:nvPicPr>
        <p:blipFill>
          <a:blip r:embed="rId3"/>
          <a:stretch>
            <a:fillRect/>
          </a:stretch>
        </p:blipFill>
        <p:spPr>
          <a:xfrm>
            <a:off x="7741273" y="6209268"/>
            <a:ext cx="4450727" cy="648732"/>
          </a:xfrm>
          <a:prstGeom prst="rect">
            <a:avLst/>
          </a:prstGeom>
        </p:spPr>
      </p:pic>
      <p:sp>
        <p:nvSpPr>
          <p:cNvPr id="3" name="CaixaDeTexto 2">
            <a:extLst>
              <a:ext uri="{FF2B5EF4-FFF2-40B4-BE49-F238E27FC236}">
                <a16:creationId xmlns:a16="http://schemas.microsoft.com/office/drawing/2014/main" id="{0B139A0E-B3C3-4FC5-6F53-D4B62BE46AD5}"/>
              </a:ext>
            </a:extLst>
          </p:cNvPr>
          <p:cNvSpPr txBox="1"/>
          <p:nvPr/>
        </p:nvSpPr>
        <p:spPr>
          <a:xfrm>
            <a:off x="2766620" y="331757"/>
            <a:ext cx="6097978" cy="383823"/>
          </a:xfrm>
          <a:prstGeom prst="rect">
            <a:avLst/>
          </a:prstGeom>
          <a:noFill/>
        </p:spPr>
        <p:txBody>
          <a:bodyPr wrap="square">
            <a:spAutoFit/>
          </a:bodyPr>
          <a:lstStyle/>
          <a:p>
            <a:pPr algn="ctr">
              <a:lnSpc>
                <a:spcPct val="115000"/>
              </a:lnSpc>
              <a:spcBef>
                <a:spcPts val="1000"/>
              </a:spcBef>
            </a:pPr>
            <a:r>
              <a:rPr lang="pt-BR"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Seção V – Dos instrumentos de incentivo </a:t>
            </a:r>
            <a:r>
              <a:rPr lang="pt-BR" sz="18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urbanistico</a:t>
            </a:r>
            <a:endParaRPr lang="pt-BR"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Rectangle 1">
            <a:extLst>
              <a:ext uri="{FF2B5EF4-FFF2-40B4-BE49-F238E27FC236}">
                <a16:creationId xmlns:a16="http://schemas.microsoft.com/office/drawing/2014/main" id="{75926738-E06B-7FEB-3372-C9D2DE0BBE3E}"/>
              </a:ext>
            </a:extLst>
          </p:cNvPr>
          <p:cNvSpPr>
            <a:spLocks noChangeArrowheads="1"/>
          </p:cNvSpPr>
          <p:nvPr/>
        </p:nvSpPr>
        <p:spPr bwMode="auto">
          <a:xfrm>
            <a:off x="767278" y="1007704"/>
            <a:ext cx="10324274" cy="1294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lnSpc>
                <a:spcPct val="150000"/>
              </a:lnSpc>
              <a:buSzPts val="1000"/>
            </a:pPr>
            <a:r>
              <a:rPr lang="pt-BR"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175) Os instrumentos de incentivo urbanístico poderão ser aplicados proporcionalmente ao coeficiente final necessário a edificação, conforme a proporção definida na tabela 1, observando-se os limites máximos para cada zona:</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ela 1">
            <a:extLst>
              <a:ext uri="{FF2B5EF4-FFF2-40B4-BE49-F238E27FC236}">
                <a16:creationId xmlns:a16="http://schemas.microsoft.com/office/drawing/2014/main" id="{A330A1FE-0E42-FE8C-9C97-FD3C45A67794}"/>
              </a:ext>
            </a:extLst>
          </p:cNvPr>
          <p:cNvGraphicFramePr>
            <a:graphicFrameLocks noGrp="1"/>
          </p:cNvGraphicFramePr>
          <p:nvPr>
            <p:extLst>
              <p:ext uri="{D42A27DB-BD31-4B8C-83A1-F6EECF244321}">
                <p14:modId xmlns:p14="http://schemas.microsoft.com/office/powerpoint/2010/main" val="741083852"/>
              </p:ext>
            </p:extLst>
          </p:nvPr>
        </p:nvGraphicFramePr>
        <p:xfrm>
          <a:off x="2351392" y="2550201"/>
          <a:ext cx="6513204" cy="2286892"/>
        </p:xfrm>
        <a:graphic>
          <a:graphicData uri="http://schemas.openxmlformats.org/drawingml/2006/table">
            <a:tbl>
              <a:tblPr firstRow="1" firstCol="1" bandRow="1">
                <a:tableStyleId>{5C22544A-7EE6-4342-B048-85BDC9FD1C3A}</a:tableStyleId>
              </a:tblPr>
              <a:tblGrid>
                <a:gridCol w="2179253">
                  <a:extLst>
                    <a:ext uri="{9D8B030D-6E8A-4147-A177-3AD203B41FA5}">
                      <a16:colId xmlns:a16="http://schemas.microsoft.com/office/drawing/2014/main" val="3512385894"/>
                    </a:ext>
                  </a:extLst>
                </a:gridCol>
                <a:gridCol w="2163906">
                  <a:extLst>
                    <a:ext uri="{9D8B030D-6E8A-4147-A177-3AD203B41FA5}">
                      <a16:colId xmlns:a16="http://schemas.microsoft.com/office/drawing/2014/main" val="4019501890"/>
                    </a:ext>
                  </a:extLst>
                </a:gridCol>
                <a:gridCol w="2170045">
                  <a:extLst>
                    <a:ext uri="{9D8B030D-6E8A-4147-A177-3AD203B41FA5}">
                      <a16:colId xmlns:a16="http://schemas.microsoft.com/office/drawing/2014/main" val="3060465504"/>
                    </a:ext>
                  </a:extLst>
                </a:gridCol>
              </a:tblGrid>
              <a:tr h="0">
                <a:tc>
                  <a:txBody>
                    <a:bodyPr/>
                    <a:lstStyle/>
                    <a:p>
                      <a:pPr algn="ctr">
                        <a:lnSpc>
                          <a:spcPct val="150000"/>
                        </a:lnSpc>
                      </a:pPr>
                      <a:r>
                        <a:rPr lang="pt-BR" sz="1600" dirty="0">
                          <a:effectLst/>
                        </a:rPr>
                        <a:t>Incentivos Urbanísticos</a:t>
                      </a:r>
                      <a:endParaRPr lang="pt-B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pt-BR" sz="1600">
                          <a:effectLst/>
                        </a:rPr>
                        <a:t>Onde CAM é 5,0</a:t>
                      </a:r>
                      <a:endParaRPr lang="pt-B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pt-BR" sz="1600">
                          <a:effectLst/>
                        </a:rPr>
                        <a:t>Onde CAM é 3,5</a:t>
                      </a:r>
                      <a:endParaRPr lang="pt-B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91637940"/>
                  </a:ext>
                </a:extLst>
              </a:tr>
              <a:tr h="0">
                <a:tc>
                  <a:txBody>
                    <a:bodyPr/>
                    <a:lstStyle/>
                    <a:p>
                      <a:pPr algn="ctr">
                        <a:lnSpc>
                          <a:spcPct val="150000"/>
                        </a:lnSpc>
                      </a:pPr>
                      <a:r>
                        <a:rPr lang="pt-BR" sz="1600">
                          <a:effectLst/>
                        </a:rPr>
                        <a:t>0</a:t>
                      </a:r>
                      <a:endParaRPr lang="pt-B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pt-BR" sz="1600">
                          <a:effectLst/>
                        </a:rPr>
                        <a:t>CAM = CAB</a:t>
                      </a:r>
                      <a:endParaRPr lang="pt-B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pt-BR" sz="1600">
                          <a:effectLst/>
                        </a:rPr>
                        <a:t>CAM = CAB</a:t>
                      </a:r>
                      <a:endParaRPr lang="pt-B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72369916"/>
                  </a:ext>
                </a:extLst>
              </a:tr>
              <a:tr h="0">
                <a:tc>
                  <a:txBody>
                    <a:bodyPr/>
                    <a:lstStyle/>
                    <a:p>
                      <a:pPr algn="ctr">
                        <a:lnSpc>
                          <a:spcPct val="150000"/>
                        </a:lnSpc>
                      </a:pPr>
                      <a:r>
                        <a:rPr lang="pt-BR" sz="1600">
                          <a:effectLst/>
                        </a:rPr>
                        <a:t>1</a:t>
                      </a:r>
                      <a:endParaRPr lang="pt-B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600">
                          <a:effectLst/>
                        </a:rPr>
                        <a:t>2,2</a:t>
                      </a:r>
                      <a:endParaRPr lang="pt-B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600">
                          <a:effectLst/>
                        </a:rPr>
                        <a:t>1,9</a:t>
                      </a:r>
                      <a:endParaRPr lang="pt-B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98423522"/>
                  </a:ext>
                </a:extLst>
              </a:tr>
              <a:tr h="0">
                <a:tc>
                  <a:txBody>
                    <a:bodyPr/>
                    <a:lstStyle/>
                    <a:p>
                      <a:pPr algn="ctr">
                        <a:lnSpc>
                          <a:spcPct val="150000"/>
                        </a:lnSpc>
                      </a:pPr>
                      <a:r>
                        <a:rPr lang="pt-BR" sz="1600">
                          <a:effectLst/>
                        </a:rPr>
                        <a:t>2</a:t>
                      </a:r>
                      <a:endParaRPr lang="pt-B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600">
                          <a:effectLst/>
                        </a:rPr>
                        <a:t>2,9</a:t>
                      </a:r>
                      <a:endParaRPr lang="pt-B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600">
                          <a:effectLst/>
                        </a:rPr>
                        <a:t>2,3</a:t>
                      </a:r>
                      <a:endParaRPr lang="pt-B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49440768"/>
                  </a:ext>
                </a:extLst>
              </a:tr>
              <a:tr h="0">
                <a:tc>
                  <a:txBody>
                    <a:bodyPr/>
                    <a:lstStyle/>
                    <a:p>
                      <a:pPr algn="ctr">
                        <a:lnSpc>
                          <a:spcPct val="150000"/>
                        </a:lnSpc>
                      </a:pPr>
                      <a:r>
                        <a:rPr lang="pt-BR" sz="1600">
                          <a:effectLst/>
                        </a:rPr>
                        <a:t>3</a:t>
                      </a:r>
                      <a:endParaRPr lang="pt-B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600">
                          <a:effectLst/>
                        </a:rPr>
                        <a:t>3,6</a:t>
                      </a:r>
                      <a:endParaRPr lang="pt-B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600">
                          <a:effectLst/>
                        </a:rPr>
                        <a:t>2,7</a:t>
                      </a:r>
                      <a:endParaRPr lang="pt-B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31971185"/>
                  </a:ext>
                </a:extLst>
              </a:tr>
              <a:tr h="0">
                <a:tc>
                  <a:txBody>
                    <a:bodyPr/>
                    <a:lstStyle/>
                    <a:p>
                      <a:pPr algn="ctr">
                        <a:lnSpc>
                          <a:spcPct val="150000"/>
                        </a:lnSpc>
                      </a:pPr>
                      <a:r>
                        <a:rPr lang="pt-BR" sz="1600">
                          <a:effectLst/>
                        </a:rPr>
                        <a:t>4</a:t>
                      </a:r>
                      <a:endParaRPr lang="pt-B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600">
                          <a:effectLst/>
                        </a:rPr>
                        <a:t>4,3</a:t>
                      </a:r>
                      <a:endParaRPr lang="pt-B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600">
                          <a:effectLst/>
                        </a:rPr>
                        <a:t>3,1</a:t>
                      </a:r>
                      <a:endParaRPr lang="pt-B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98440348"/>
                  </a:ext>
                </a:extLst>
              </a:tr>
              <a:tr h="0">
                <a:tc>
                  <a:txBody>
                    <a:bodyPr/>
                    <a:lstStyle/>
                    <a:p>
                      <a:pPr algn="ctr">
                        <a:lnSpc>
                          <a:spcPct val="150000"/>
                        </a:lnSpc>
                      </a:pPr>
                      <a:r>
                        <a:rPr lang="pt-BR" sz="1600">
                          <a:effectLst/>
                        </a:rPr>
                        <a:t>5</a:t>
                      </a:r>
                      <a:endParaRPr lang="pt-B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600">
                          <a:effectLst/>
                        </a:rPr>
                        <a:t>5</a:t>
                      </a:r>
                      <a:endParaRPr lang="pt-B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pt-BR" sz="1600" dirty="0">
                          <a:effectLst/>
                        </a:rPr>
                        <a:t>3,5</a:t>
                      </a:r>
                      <a:endParaRPr lang="pt-B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02625868"/>
                  </a:ext>
                </a:extLst>
              </a:tr>
            </a:tbl>
          </a:graphicData>
        </a:graphic>
      </p:graphicFrame>
    </p:spTree>
    <p:extLst>
      <p:ext uri="{BB962C8B-B14F-4D97-AF65-F5344CB8AC3E}">
        <p14:creationId xmlns:p14="http://schemas.microsoft.com/office/powerpoint/2010/main" val="38143622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D4513-B534-9B4D-5B97-8B1C3B88F040}"/>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6F024CB5-8C1D-99BF-A9D1-B1B9DB39CB99}"/>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E241D59D-1B9D-03AD-D38B-813FB4225C5F}"/>
              </a:ext>
            </a:extLst>
          </p:cNvPr>
          <p:cNvSpPr/>
          <p:nvPr/>
        </p:nvSpPr>
        <p:spPr>
          <a:xfrm>
            <a:off x="539665" y="1463726"/>
            <a:ext cx="10551887" cy="382028"/>
          </a:xfrm>
          <a:prstGeom prst="rect">
            <a:avLst/>
          </a:prstGeom>
        </p:spPr>
        <p:txBody>
          <a:bodyPr wrap="square">
            <a:spAutoFit/>
          </a:bodyPr>
          <a:lstStyle/>
          <a:p>
            <a:pPr marL="342900" lvl="0" indent="-342900">
              <a:lnSpc>
                <a:spcPct val="150000"/>
              </a:lnSpc>
              <a:buSzPts val="1000"/>
              <a:buFont typeface="Arial" panose="020B0604020202020204" pitchFamily="34" charset="0"/>
              <a:buAutoNum type="arabicParenR"/>
            </a:pP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m 5">
            <a:extLst>
              <a:ext uri="{FF2B5EF4-FFF2-40B4-BE49-F238E27FC236}">
                <a16:creationId xmlns:a16="http://schemas.microsoft.com/office/drawing/2014/main" id="{814E5BF3-CA16-EB30-69EF-8ABD199FF088}"/>
              </a:ext>
            </a:extLst>
          </p:cNvPr>
          <p:cNvPicPr>
            <a:picLocks noChangeAspect="1"/>
          </p:cNvPicPr>
          <p:nvPr/>
        </p:nvPicPr>
        <p:blipFill>
          <a:blip r:embed="rId3"/>
          <a:stretch>
            <a:fillRect/>
          </a:stretch>
        </p:blipFill>
        <p:spPr>
          <a:xfrm>
            <a:off x="7741273" y="6209268"/>
            <a:ext cx="4450727" cy="648732"/>
          </a:xfrm>
          <a:prstGeom prst="rect">
            <a:avLst/>
          </a:prstGeom>
        </p:spPr>
      </p:pic>
      <p:sp>
        <p:nvSpPr>
          <p:cNvPr id="3" name="CaixaDeTexto 2">
            <a:extLst>
              <a:ext uri="{FF2B5EF4-FFF2-40B4-BE49-F238E27FC236}">
                <a16:creationId xmlns:a16="http://schemas.microsoft.com/office/drawing/2014/main" id="{84D7038F-438E-D5C4-E47E-BAD45B7474EF}"/>
              </a:ext>
            </a:extLst>
          </p:cNvPr>
          <p:cNvSpPr txBox="1"/>
          <p:nvPr/>
        </p:nvSpPr>
        <p:spPr>
          <a:xfrm>
            <a:off x="2766620" y="331757"/>
            <a:ext cx="6097978" cy="383823"/>
          </a:xfrm>
          <a:prstGeom prst="rect">
            <a:avLst/>
          </a:prstGeom>
          <a:noFill/>
        </p:spPr>
        <p:txBody>
          <a:bodyPr wrap="square">
            <a:spAutoFit/>
          </a:bodyPr>
          <a:lstStyle/>
          <a:p>
            <a:pPr algn="ctr">
              <a:lnSpc>
                <a:spcPct val="115000"/>
              </a:lnSpc>
              <a:spcBef>
                <a:spcPts val="2000"/>
              </a:spcBef>
              <a:spcAft>
                <a:spcPts val="600"/>
              </a:spcAft>
            </a:pPr>
            <a:r>
              <a:rPr lang="pt-BR" sz="1800" b="1" kern="0" dirty="0">
                <a:solidFill>
                  <a:srgbClr val="000000"/>
                </a:solidFill>
                <a:effectLst/>
                <a:latin typeface="Arial" panose="020B0604020202020204" pitchFamily="34" charset="0"/>
                <a:ea typeface="Arial" panose="020B0604020202020204" pitchFamily="34" charset="0"/>
              </a:rPr>
              <a:t>Seção VII - Do Rebaixamento de Guia</a:t>
            </a:r>
          </a:p>
        </p:txBody>
      </p:sp>
      <p:sp>
        <p:nvSpPr>
          <p:cNvPr id="8" name="Rectangle 1">
            <a:extLst>
              <a:ext uri="{FF2B5EF4-FFF2-40B4-BE49-F238E27FC236}">
                <a16:creationId xmlns:a16="http://schemas.microsoft.com/office/drawing/2014/main" id="{C727EC01-8716-6812-9AD7-C7934E5D8E68}"/>
              </a:ext>
            </a:extLst>
          </p:cNvPr>
          <p:cNvSpPr>
            <a:spLocks noChangeArrowheads="1"/>
          </p:cNvSpPr>
          <p:nvPr/>
        </p:nvSpPr>
        <p:spPr bwMode="auto">
          <a:xfrm>
            <a:off x="767278" y="908656"/>
            <a:ext cx="10324274" cy="6192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lnSpc>
                <a:spcPct val="150000"/>
              </a:lnSpc>
              <a:buSzPts val="1000"/>
            </a:pPr>
            <a:r>
              <a:rPr lang="pt-BR" sz="1400" dirty="0">
                <a:solidFill>
                  <a:srgbClr val="333333"/>
                </a:solidFill>
                <a:effectLst/>
                <a:ea typeface="Calibri" panose="020F0502020204030204" pitchFamily="34" charset="0"/>
                <a:cs typeface="Arial" panose="020B0604020202020204" pitchFamily="34" charset="0"/>
              </a:rPr>
              <a:t>177) </a:t>
            </a:r>
            <a:r>
              <a:rPr lang="pt-BR" sz="1400" dirty="0">
                <a:effectLst/>
                <a:ea typeface="Calibri" panose="020F0502020204030204" pitchFamily="34" charset="0"/>
                <a:cs typeface="Arial" panose="020B0604020202020204" pitchFamily="34" charset="0"/>
              </a:rPr>
              <a:t>O rebaixamento de guias para acesso e saída de veículos aos imóveis fica condicionado a aprovação do Município, verificados os requisitos desta legislação, devendo o requerimento ser instruído em processo próprio ou juntamente com processo de alvará de construção, ampliação e/ou regularização, contendo:</a:t>
            </a:r>
          </a:p>
          <a:p>
            <a:pPr marL="742950" lvl="1" indent="-285750" algn="just">
              <a:lnSpc>
                <a:spcPct val="150000"/>
              </a:lnSpc>
              <a:buFont typeface="+mj-lt"/>
              <a:buAutoNum type="alphaLcParenR"/>
            </a:pPr>
            <a:r>
              <a:rPr lang="pt-BR" sz="1400" dirty="0">
                <a:effectLst/>
                <a:ea typeface="Calibri" panose="020F0502020204030204" pitchFamily="34" charset="0"/>
                <a:cs typeface="Arial" panose="020B0604020202020204" pitchFamily="34" charset="0"/>
              </a:rPr>
              <a:t> planta de localização, com a extensão do rebaixamento e da guia elevada;</a:t>
            </a:r>
          </a:p>
          <a:p>
            <a:pPr marL="742950" lvl="1" indent="-285750" algn="just">
              <a:lnSpc>
                <a:spcPct val="150000"/>
              </a:lnSpc>
              <a:buFont typeface="+mj-lt"/>
              <a:buAutoNum type="alphaLcParenR"/>
            </a:pPr>
            <a:r>
              <a:rPr lang="pt-BR" sz="1400" dirty="0">
                <a:effectLst/>
                <a:ea typeface="Calibri" panose="020F0502020204030204" pitchFamily="34" charset="0"/>
                <a:cs typeface="Arial" panose="020B0604020202020204" pitchFamily="34" charset="0"/>
              </a:rPr>
              <a:t>todos os elementos existentes junto ao passeio e ao bordo da via, como postes, árvores, vagas regulamentadas;</a:t>
            </a:r>
          </a:p>
          <a:p>
            <a:pPr marL="742950" lvl="1" indent="-285750" algn="just">
              <a:lnSpc>
                <a:spcPct val="150000"/>
              </a:lnSpc>
              <a:buFont typeface="+mj-lt"/>
              <a:buAutoNum type="alphaLcParenR"/>
            </a:pPr>
            <a:r>
              <a:rPr lang="pt-BR" sz="1400" dirty="0">
                <a:effectLst/>
                <a:ea typeface="Calibri" panose="020F0502020204030204" pitchFamily="34" charset="0"/>
                <a:cs typeface="Arial" panose="020B0604020202020204" pitchFamily="34" charset="0"/>
              </a:rPr>
              <a:t>distância do bordo de alinhamento da via transversal, quando de imóvel em esquina;</a:t>
            </a:r>
          </a:p>
          <a:p>
            <a:pPr marL="742950" lvl="1" indent="-285750" algn="just">
              <a:lnSpc>
                <a:spcPct val="150000"/>
              </a:lnSpc>
              <a:buFont typeface="+mj-lt"/>
              <a:buAutoNum type="alphaLcParenR"/>
            </a:pPr>
            <a:endParaRPr lang="pt-BR" sz="1400" dirty="0">
              <a:ea typeface="Calibri" panose="020F0502020204030204" pitchFamily="34" charset="0"/>
              <a:cs typeface="Arial" panose="020B0604020202020204" pitchFamily="34" charset="0"/>
            </a:endParaRPr>
          </a:p>
          <a:p>
            <a:pPr lvl="0" algn="just">
              <a:lnSpc>
                <a:spcPct val="150000"/>
              </a:lnSpc>
              <a:buSzPts val="1000"/>
            </a:pPr>
            <a:r>
              <a:rPr lang="pt-BR" sz="1400" dirty="0">
                <a:effectLst/>
                <a:latin typeface="Arial" panose="020B0604020202020204" pitchFamily="34" charset="0"/>
                <a:ea typeface="Calibri" panose="020F0502020204030204" pitchFamily="34" charset="0"/>
                <a:cs typeface="Times New Roman" panose="02020603050405020304" pitchFamily="18" charset="0"/>
              </a:rPr>
              <a:t>178) A aprovação do rebaixamento da guia observará:</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50000"/>
              </a:lnSpc>
            </a:pPr>
            <a:r>
              <a:rPr lang="pt-BR" sz="1400" dirty="0">
                <a:effectLst/>
                <a:latin typeface="Arial" panose="020B0604020202020204" pitchFamily="34" charset="0"/>
                <a:ea typeface="Calibri" panose="020F0502020204030204" pitchFamily="34" charset="0"/>
                <a:cs typeface="Times New Roman" panose="02020603050405020304" pitchFamily="18" charset="0"/>
              </a:rPr>
              <a:t>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effectLst/>
                <a:latin typeface="Arial" panose="020B0604020202020204" pitchFamily="34" charset="0"/>
                <a:ea typeface="Calibri" panose="020F0502020204030204" pitchFamily="34" charset="0"/>
                <a:cs typeface="Times New Roman" panose="02020603050405020304" pitchFamily="18" charset="0"/>
              </a:rPr>
              <a:t>Para imóveis com testada inferior a 8,00 (oito) metros, o rebaixamento máximo será de 3,00 (três) metros, devendo ser reservado, obrigatoriamente, o segmento remanescente de guia elevada em um único trecho contínuo.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effectLst/>
                <a:latin typeface="Arial" panose="020B0604020202020204" pitchFamily="34" charset="0"/>
                <a:ea typeface="Calibri" panose="020F0502020204030204" pitchFamily="34" charset="0"/>
                <a:cs typeface="Times New Roman" panose="02020603050405020304" pitchFamily="18" charset="0"/>
              </a:rPr>
              <a:t>Para imóveis com testada igual ou superior a 8,00 (oito) metros, o rebaixamento máximo será de 50% (cinquenta por cento) da testada do lote, devendo ser reservado, obrigatoriamente, um trecho contínuo de 5,00 (cinco) metros de guia elevada.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arenR"/>
            </a:pPr>
            <a:r>
              <a:rPr lang="pt-BR" sz="1400" dirty="0">
                <a:effectLst/>
                <a:latin typeface="Arial" panose="020B0604020202020204" pitchFamily="34" charset="0"/>
                <a:ea typeface="Calibri" panose="020F0502020204030204" pitchFamily="34" charset="0"/>
                <a:cs typeface="Times New Roman" panose="02020603050405020304" pitchFamily="18" charset="0"/>
              </a:rPr>
              <a:t>O comprimento máximo para cada segmento de rebaixamento será de 10,00 (dez) metros, devendo ser interrompido, obrigatoriamente, por trecho contínuo mínimo de 2,00 metros de guia elevada entre dois ou mais rebaixamentos consecutivos.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50000"/>
              </a:lnSpc>
            </a:pPr>
            <a:endParaRPr lang="pt-BR" sz="1400" dirty="0">
              <a:effectLst/>
              <a:ea typeface="Calibri" panose="020F0502020204030204" pitchFamily="34" charset="0"/>
              <a:cs typeface="Arial" panose="020B0604020202020204" pitchFamily="34" charset="0"/>
            </a:endParaRPr>
          </a:p>
          <a:p>
            <a:pPr lvl="0" algn="just">
              <a:lnSpc>
                <a:spcPct val="150000"/>
              </a:lnSpc>
              <a:buSzPts val="1000"/>
            </a:pPr>
            <a:endParaRPr lang="pt-BR" sz="1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80363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0934E-998B-F076-73C7-5AB9A1FFFD94}"/>
            </a:ext>
          </a:extLst>
        </p:cNvPr>
        <p:cNvGrpSpPr/>
        <p:nvPr/>
      </p:nvGrpSpPr>
      <p:grpSpPr>
        <a:xfrm>
          <a:off x="0" y="0"/>
          <a:ext cx="0" cy="0"/>
          <a:chOff x="0" y="0"/>
          <a:chExt cx="0" cy="0"/>
        </a:xfrm>
      </p:grpSpPr>
      <p:pic>
        <p:nvPicPr>
          <p:cNvPr id="11" name="Imagem 10">
            <a:extLst>
              <a:ext uri="{FF2B5EF4-FFF2-40B4-BE49-F238E27FC236}">
                <a16:creationId xmlns:a16="http://schemas.microsoft.com/office/drawing/2014/main" id="{83199CC9-F271-FF71-8AF3-17E36492E2FC}"/>
              </a:ext>
            </a:extLst>
          </p:cNvPr>
          <p:cNvPicPr>
            <a:picLocks noChangeAspect="1"/>
          </p:cNvPicPr>
          <p:nvPr/>
        </p:nvPicPr>
        <p:blipFill>
          <a:blip r:embed="rId2"/>
          <a:stretch>
            <a:fillRect/>
          </a:stretch>
        </p:blipFill>
        <p:spPr>
          <a:xfrm>
            <a:off x="7741273" y="6209268"/>
            <a:ext cx="4450727" cy="648732"/>
          </a:xfrm>
          <a:prstGeom prst="rect">
            <a:avLst/>
          </a:prstGeom>
        </p:spPr>
      </p:pic>
      <p:pic>
        <p:nvPicPr>
          <p:cNvPr id="6" name="Espaço Reservado para Conteúdo 5" descr="Interface gráfica do usuário, Texto, Aplicativo, Email&#10;&#10;Descrição gerada automaticamente">
            <a:extLst>
              <a:ext uri="{FF2B5EF4-FFF2-40B4-BE49-F238E27FC236}">
                <a16:creationId xmlns:a16="http://schemas.microsoft.com/office/drawing/2014/main" id="{74E398F5-9F21-60F3-FC4B-35BAFD6A5A80}"/>
              </a:ext>
            </a:extLst>
          </p:cNvPr>
          <p:cNvPicPr>
            <a:picLocks noGrp="1" noChangeAspect="1"/>
          </p:cNvPicPr>
          <p:nvPr>
            <p:ph idx="1"/>
          </p:nvPr>
        </p:nvPicPr>
        <p:blipFill>
          <a:blip r:embed="rId3"/>
          <a:stretch>
            <a:fillRect/>
          </a:stretch>
        </p:blipFill>
        <p:spPr>
          <a:xfrm>
            <a:off x="0" y="781648"/>
            <a:ext cx="8709747" cy="4774366"/>
          </a:xfrm>
        </p:spPr>
      </p:pic>
      <p:pic>
        <p:nvPicPr>
          <p:cNvPr id="8" name="Imagem 7" descr="Interface gráfica do usuário, Aplicativo, Teams&#10;&#10;Descrição gerada automaticamente">
            <a:extLst>
              <a:ext uri="{FF2B5EF4-FFF2-40B4-BE49-F238E27FC236}">
                <a16:creationId xmlns:a16="http://schemas.microsoft.com/office/drawing/2014/main" id="{2D975C44-CA37-B40A-0FC9-46E5B93FF687}"/>
              </a:ext>
            </a:extLst>
          </p:cNvPr>
          <p:cNvPicPr>
            <a:picLocks noChangeAspect="1"/>
          </p:cNvPicPr>
          <p:nvPr/>
        </p:nvPicPr>
        <p:blipFill>
          <a:blip r:embed="rId4"/>
          <a:srcRect l="25458" r="25826" b="1442"/>
          <a:stretch/>
        </p:blipFill>
        <p:spPr>
          <a:xfrm>
            <a:off x="7212667" y="521480"/>
            <a:ext cx="4824436" cy="5294703"/>
          </a:xfrm>
          <a:prstGeom prst="rect">
            <a:avLst/>
          </a:prstGeom>
        </p:spPr>
      </p:pic>
    </p:spTree>
    <p:extLst>
      <p:ext uri="{BB962C8B-B14F-4D97-AF65-F5344CB8AC3E}">
        <p14:creationId xmlns:p14="http://schemas.microsoft.com/office/powerpoint/2010/main" val="7650315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441E4-BF60-84A7-3CFD-862A75DD7CF3}"/>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D3383EA6-8079-B4C0-6AB7-F162F43B5C6C}"/>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0745D4E2-A0D0-3C6F-3B01-4D55E265F6DE}"/>
              </a:ext>
            </a:extLst>
          </p:cNvPr>
          <p:cNvSpPr/>
          <p:nvPr/>
        </p:nvSpPr>
        <p:spPr>
          <a:xfrm>
            <a:off x="539665" y="1463726"/>
            <a:ext cx="10551887" cy="382028"/>
          </a:xfrm>
          <a:prstGeom prst="rect">
            <a:avLst/>
          </a:prstGeom>
        </p:spPr>
        <p:txBody>
          <a:bodyPr wrap="square">
            <a:spAutoFit/>
          </a:bodyPr>
          <a:lstStyle/>
          <a:p>
            <a:pPr marL="342900" lvl="0" indent="-342900">
              <a:lnSpc>
                <a:spcPct val="150000"/>
              </a:lnSpc>
              <a:buSzPts val="1000"/>
              <a:buFont typeface="Arial" panose="020B0604020202020204" pitchFamily="34" charset="0"/>
              <a:buAutoNum type="arabicParenR"/>
            </a:pP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m 5">
            <a:extLst>
              <a:ext uri="{FF2B5EF4-FFF2-40B4-BE49-F238E27FC236}">
                <a16:creationId xmlns:a16="http://schemas.microsoft.com/office/drawing/2014/main" id="{E0A353A9-B041-1F7E-2CB6-EB292C6DAB0C}"/>
              </a:ext>
            </a:extLst>
          </p:cNvPr>
          <p:cNvPicPr>
            <a:picLocks noChangeAspect="1"/>
          </p:cNvPicPr>
          <p:nvPr/>
        </p:nvPicPr>
        <p:blipFill>
          <a:blip r:embed="rId3"/>
          <a:stretch>
            <a:fillRect/>
          </a:stretch>
        </p:blipFill>
        <p:spPr>
          <a:xfrm>
            <a:off x="7741273" y="6209268"/>
            <a:ext cx="4450727" cy="648732"/>
          </a:xfrm>
          <a:prstGeom prst="rect">
            <a:avLst/>
          </a:prstGeom>
        </p:spPr>
      </p:pic>
      <p:sp>
        <p:nvSpPr>
          <p:cNvPr id="3" name="CaixaDeTexto 2">
            <a:extLst>
              <a:ext uri="{FF2B5EF4-FFF2-40B4-BE49-F238E27FC236}">
                <a16:creationId xmlns:a16="http://schemas.microsoft.com/office/drawing/2014/main" id="{E0DE7FE9-AFBC-2B7C-5130-A6BA94AFA5CC}"/>
              </a:ext>
            </a:extLst>
          </p:cNvPr>
          <p:cNvSpPr txBox="1"/>
          <p:nvPr/>
        </p:nvSpPr>
        <p:spPr>
          <a:xfrm>
            <a:off x="2766620" y="331757"/>
            <a:ext cx="6097978" cy="383823"/>
          </a:xfrm>
          <a:prstGeom prst="rect">
            <a:avLst/>
          </a:prstGeom>
          <a:noFill/>
        </p:spPr>
        <p:txBody>
          <a:bodyPr wrap="square">
            <a:spAutoFit/>
          </a:bodyPr>
          <a:lstStyle/>
          <a:p>
            <a:pPr algn="ctr">
              <a:lnSpc>
                <a:spcPct val="115000"/>
              </a:lnSpc>
              <a:spcBef>
                <a:spcPts val="2000"/>
              </a:spcBef>
              <a:spcAft>
                <a:spcPts val="600"/>
              </a:spcAft>
            </a:pPr>
            <a:r>
              <a:rPr lang="pt-BR" sz="1800" b="1" kern="0" dirty="0">
                <a:solidFill>
                  <a:srgbClr val="000000"/>
                </a:solidFill>
                <a:effectLst/>
                <a:latin typeface="Arial" panose="020B0604020202020204" pitchFamily="34" charset="0"/>
                <a:ea typeface="Arial" panose="020B0604020202020204" pitchFamily="34" charset="0"/>
              </a:rPr>
              <a:t>Seção VII - Do Rebaixamento de Guia</a:t>
            </a:r>
          </a:p>
        </p:txBody>
      </p:sp>
      <p:sp>
        <p:nvSpPr>
          <p:cNvPr id="8" name="Rectangle 1">
            <a:extLst>
              <a:ext uri="{FF2B5EF4-FFF2-40B4-BE49-F238E27FC236}">
                <a16:creationId xmlns:a16="http://schemas.microsoft.com/office/drawing/2014/main" id="{5AF62809-217B-1524-296F-F6BA3A0C63C6}"/>
              </a:ext>
            </a:extLst>
          </p:cNvPr>
          <p:cNvSpPr>
            <a:spLocks noChangeArrowheads="1"/>
          </p:cNvSpPr>
          <p:nvPr/>
        </p:nvSpPr>
        <p:spPr bwMode="auto">
          <a:xfrm>
            <a:off x="767278" y="1437005"/>
            <a:ext cx="10324274" cy="5135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lnSpc>
                <a:spcPct val="150000"/>
              </a:lnSpc>
              <a:buSzPts val="1000"/>
            </a:pPr>
            <a:r>
              <a:rPr lang="pt-BR" sz="1800" dirty="0">
                <a:effectLst/>
                <a:latin typeface="Arial" panose="020B0604020202020204" pitchFamily="34" charset="0"/>
                <a:ea typeface="Calibri" panose="020F0502020204030204" pitchFamily="34" charset="0"/>
                <a:cs typeface="Times New Roman" panose="02020603050405020304" pitchFamily="18" charset="0"/>
              </a:rPr>
              <a:t>179) É vedado o rebaixamento de guia nos seguintes casos:</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romanUcPeriod"/>
            </a:pPr>
            <a:r>
              <a:rPr lang="pt-BR" sz="1800" dirty="0">
                <a:solidFill>
                  <a:srgbClr val="000000"/>
                </a:solidFill>
                <a:effectLst/>
                <a:latin typeface="Arial" panose="020B0604020202020204" pitchFamily="34" charset="0"/>
                <a:ea typeface="Calibri" panose="020F0502020204030204" pitchFamily="34" charset="0"/>
              </a:rPr>
              <a:t>Quando destinado ao acesso e saída de veículos junto às esquinas, dentro de um limite de 5 (cinco) metros a partir do bordo do alinhamento da via transversal, salvo quando constituir-se de única opção;</a:t>
            </a:r>
          </a:p>
          <a:p>
            <a:pPr marL="342900" lvl="0" indent="-342900" algn="just">
              <a:lnSpc>
                <a:spcPct val="115000"/>
              </a:lnSpc>
              <a:spcAft>
                <a:spcPts val="800"/>
              </a:spcAft>
              <a:buFont typeface="+mj-lt"/>
              <a:buAutoNum type="romanUcPeriod"/>
            </a:pPr>
            <a:r>
              <a:rPr lang="pt-BR" sz="1800" dirty="0">
                <a:solidFill>
                  <a:srgbClr val="000000"/>
                </a:solidFill>
                <a:effectLst/>
                <a:latin typeface="Arial" panose="020B0604020202020204" pitchFamily="34" charset="0"/>
                <a:ea typeface="Calibri" panose="020F0502020204030204" pitchFamily="34" charset="0"/>
              </a:rPr>
              <a:t>Quando não houver recuo mínimo regulamentar para a guarda de veículo automotor no interior do imóvel;</a:t>
            </a:r>
          </a:p>
          <a:p>
            <a:pPr marL="342900" lvl="0" indent="-342900" algn="just">
              <a:lnSpc>
                <a:spcPct val="115000"/>
              </a:lnSpc>
              <a:spcAft>
                <a:spcPts val="800"/>
              </a:spcAft>
              <a:buFont typeface="+mj-lt"/>
              <a:buAutoNum type="romanUcPeriod"/>
            </a:pPr>
            <a:r>
              <a:rPr lang="pt-BR" sz="1800" dirty="0">
                <a:solidFill>
                  <a:srgbClr val="000000"/>
                </a:solidFill>
                <a:effectLst/>
                <a:latin typeface="Arial" panose="020B0604020202020204" pitchFamily="34" charset="0"/>
                <a:ea typeface="Calibri" panose="020F0502020204030204" pitchFamily="34" charset="0"/>
              </a:rPr>
              <a:t>Quando tecnicamente oferecer risco a via pública e transeuntes, a infraestrutura urbana ou a arborização;</a:t>
            </a:r>
          </a:p>
          <a:p>
            <a:pPr marL="342900" lvl="0" indent="-342900" algn="just">
              <a:lnSpc>
                <a:spcPct val="115000"/>
              </a:lnSpc>
              <a:spcAft>
                <a:spcPts val="800"/>
              </a:spcAft>
              <a:buFont typeface="+mj-lt"/>
              <a:buAutoNum type="romanUcPeriod"/>
            </a:pPr>
            <a:r>
              <a:rPr lang="pt-BR" sz="1800" dirty="0">
                <a:solidFill>
                  <a:srgbClr val="000000"/>
                </a:solidFill>
                <a:effectLst/>
                <a:latin typeface="Arial" panose="020B0604020202020204" pitchFamily="34" charset="0"/>
                <a:ea typeface="Calibri" panose="020F0502020204030204" pitchFamily="34" charset="0"/>
              </a:rPr>
              <a:t>Quando tratar-se de subterfúgio para proibição de estacionamento na via pública, impedimento de implantação de infraestrutura urbana ou arborização urbana;</a:t>
            </a:r>
          </a:p>
          <a:p>
            <a:pPr marL="342900" lvl="0" indent="-342900" algn="just">
              <a:lnSpc>
                <a:spcPct val="115000"/>
              </a:lnSpc>
              <a:spcAft>
                <a:spcPts val="800"/>
              </a:spcAft>
              <a:buFont typeface="+mj-lt"/>
              <a:buAutoNum type="romanUcPeriod"/>
            </a:pPr>
            <a:endParaRPr lang="pt-BR" sz="1800" dirty="0">
              <a:solidFill>
                <a:srgbClr val="000000"/>
              </a:solidFill>
              <a:effectLst/>
              <a:latin typeface="Arial" panose="020B0604020202020204" pitchFamily="34" charset="0"/>
              <a:ea typeface="Calibri" panose="020F0502020204030204" pitchFamily="34" charset="0"/>
            </a:endParaRPr>
          </a:p>
          <a:p>
            <a:pPr marL="742950" lvl="1" indent="-285750" algn="just">
              <a:lnSpc>
                <a:spcPct val="150000"/>
              </a:lnSpc>
              <a:buFont typeface="+mj-lt"/>
              <a:buAutoNum type="alphaLcParenR"/>
            </a:pP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50000"/>
              </a:lnSpc>
            </a:pPr>
            <a:endParaRPr lang="pt-BR" sz="1400" dirty="0">
              <a:effectLst/>
              <a:ea typeface="Calibri" panose="020F0502020204030204" pitchFamily="34" charset="0"/>
              <a:cs typeface="Arial" panose="020B0604020202020204" pitchFamily="34" charset="0"/>
            </a:endParaRPr>
          </a:p>
          <a:p>
            <a:pPr lvl="0" algn="just">
              <a:lnSpc>
                <a:spcPct val="150000"/>
              </a:lnSpc>
              <a:buSzPts val="1000"/>
            </a:pPr>
            <a:endParaRPr lang="pt-BR" sz="1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14396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78407495-77DB-8349-9157-90B74C284247}"/>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E8138D17-6826-8842-968D-2BCABECF5206}"/>
              </a:ext>
            </a:extLst>
          </p:cNvPr>
          <p:cNvSpPr/>
          <p:nvPr/>
        </p:nvSpPr>
        <p:spPr>
          <a:xfrm>
            <a:off x="812799" y="1166842"/>
            <a:ext cx="9125679" cy="3785652"/>
          </a:xfrm>
          <a:prstGeom prst="rect">
            <a:avLst/>
          </a:prstGeom>
        </p:spPr>
        <p:txBody>
          <a:bodyPr wrap="square">
            <a:spAutoFit/>
          </a:bodyPr>
          <a:lstStyle/>
          <a:p>
            <a:pPr algn="just"/>
            <a:r>
              <a:rPr lang="pt-BR" sz="2400" dirty="0">
                <a:latin typeface="Roboto"/>
              </a:rPr>
              <a:t>A Lei de Parcelamento, Uso e </a:t>
            </a:r>
            <a:r>
              <a:rPr lang="pt-BR" sz="2400" dirty="0" err="1">
                <a:latin typeface="Roboto"/>
              </a:rPr>
              <a:t>Ocupação</a:t>
            </a:r>
            <a:r>
              <a:rPr lang="pt-BR" sz="2400" dirty="0">
                <a:latin typeface="Roboto"/>
              </a:rPr>
              <a:t> do Solo (LPUOS) é uma </a:t>
            </a:r>
            <a:r>
              <a:rPr lang="pt-BR" sz="2400" dirty="0" err="1">
                <a:latin typeface="Roboto"/>
              </a:rPr>
              <a:t>legislação</a:t>
            </a:r>
            <a:r>
              <a:rPr lang="pt-BR" sz="2400" dirty="0">
                <a:latin typeface="Roboto"/>
              </a:rPr>
              <a:t> municipal que estabelece regras para o uso do solo em uma cidade, assim com os </a:t>
            </a:r>
            <a:r>
              <a:rPr lang="pt-BR" sz="2400" dirty="0" err="1">
                <a:latin typeface="Roboto"/>
              </a:rPr>
              <a:t>parâmetros</a:t>
            </a:r>
            <a:r>
              <a:rPr lang="pt-BR" sz="2400" dirty="0">
                <a:latin typeface="Roboto"/>
              </a:rPr>
              <a:t> para a </a:t>
            </a:r>
            <a:r>
              <a:rPr lang="pt-BR" sz="2400" dirty="0" err="1">
                <a:latin typeface="Roboto"/>
              </a:rPr>
              <a:t>construção</a:t>
            </a:r>
            <a:r>
              <a:rPr lang="pt-BR" sz="2400" dirty="0">
                <a:latin typeface="Roboto"/>
              </a:rPr>
              <a:t> que devem ser respeitados.</a:t>
            </a:r>
          </a:p>
          <a:p>
            <a:pPr algn="just"/>
            <a:br>
              <a:rPr lang="pt-BR" sz="2400" dirty="0">
                <a:latin typeface="Roboto"/>
              </a:rPr>
            </a:br>
            <a:r>
              <a:rPr lang="pt-BR" sz="2400" dirty="0">
                <a:latin typeface="Roboto"/>
              </a:rPr>
              <a:t>A LPUOS </a:t>
            </a:r>
            <a:r>
              <a:rPr lang="pt-BR" sz="2400" dirty="0" err="1">
                <a:latin typeface="Roboto"/>
              </a:rPr>
              <a:t>também</a:t>
            </a:r>
            <a:r>
              <a:rPr lang="pt-BR" sz="2400" dirty="0">
                <a:latin typeface="Roboto"/>
              </a:rPr>
              <a:t> define as atividades </a:t>
            </a:r>
            <a:r>
              <a:rPr lang="pt-BR" sz="2400" dirty="0" err="1">
                <a:latin typeface="Roboto"/>
              </a:rPr>
              <a:t>econômicas</a:t>
            </a:r>
            <a:r>
              <a:rPr lang="pt-BR" sz="2400" dirty="0">
                <a:latin typeface="Roboto"/>
              </a:rPr>
              <a:t> que podem ser instaladas em determinadas zonas, com o objetivo de garantir o desenvolvimento urbano de forma equilibrada e </a:t>
            </a:r>
            <a:r>
              <a:rPr lang="pt-BR" sz="2400" dirty="0" err="1">
                <a:latin typeface="Roboto"/>
              </a:rPr>
              <a:t>sustentável</a:t>
            </a:r>
            <a:r>
              <a:rPr lang="pt-BR" sz="2400" dirty="0">
                <a:latin typeface="Roboto"/>
              </a:rPr>
              <a:t>. Para aplicar essas regras, a cidade é dividida em zonas, na lei conhecida como Zoneamento. </a:t>
            </a:r>
            <a:endParaRPr lang="pt-BR" sz="2400" dirty="0">
              <a:effectLst/>
            </a:endParaRPr>
          </a:p>
        </p:txBody>
      </p:sp>
      <p:pic>
        <p:nvPicPr>
          <p:cNvPr id="6" name="Imagem 5">
            <a:extLst>
              <a:ext uri="{FF2B5EF4-FFF2-40B4-BE49-F238E27FC236}">
                <a16:creationId xmlns:a16="http://schemas.microsoft.com/office/drawing/2014/main" id="{567F841D-B2F0-C249-92D9-7F1CDAFF915C}"/>
              </a:ext>
            </a:extLst>
          </p:cNvPr>
          <p:cNvPicPr>
            <a:picLocks noChangeAspect="1"/>
          </p:cNvPicPr>
          <p:nvPr/>
        </p:nvPicPr>
        <p:blipFill>
          <a:blip r:embed="rId3"/>
          <a:stretch>
            <a:fillRect/>
          </a:stretch>
        </p:blipFill>
        <p:spPr>
          <a:xfrm>
            <a:off x="7741273" y="6209268"/>
            <a:ext cx="4450727" cy="648732"/>
          </a:xfrm>
          <a:prstGeom prst="rect">
            <a:avLst/>
          </a:prstGeom>
        </p:spPr>
      </p:pic>
    </p:spTree>
    <p:extLst>
      <p:ext uri="{BB962C8B-B14F-4D97-AF65-F5344CB8AC3E}">
        <p14:creationId xmlns:p14="http://schemas.microsoft.com/office/powerpoint/2010/main" val="2794759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57B62-C37F-3034-7659-C9F7184E640C}"/>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762F5F4E-69D7-A9E2-D9D3-C60A879ED044}"/>
              </a:ext>
            </a:extLst>
          </p:cNvPr>
          <p:cNvPicPr>
            <a:picLocks noChangeAspect="1"/>
          </p:cNvPicPr>
          <p:nvPr/>
        </p:nvPicPr>
        <p:blipFill rotWithShape="1">
          <a:blip r:embed="rId2"/>
          <a:srcRect l="50824" b="75050"/>
          <a:stretch/>
        </p:blipFill>
        <p:spPr>
          <a:xfrm>
            <a:off x="9740900" y="0"/>
            <a:ext cx="2362200" cy="800417"/>
          </a:xfrm>
          <a:prstGeom prst="rect">
            <a:avLst/>
          </a:prstGeom>
        </p:spPr>
      </p:pic>
      <p:sp>
        <p:nvSpPr>
          <p:cNvPr id="5" name="Retângulo 4">
            <a:extLst>
              <a:ext uri="{FF2B5EF4-FFF2-40B4-BE49-F238E27FC236}">
                <a16:creationId xmlns:a16="http://schemas.microsoft.com/office/drawing/2014/main" id="{CF0802C1-CEA4-7D60-3D24-A05C4A6496B1}"/>
              </a:ext>
            </a:extLst>
          </p:cNvPr>
          <p:cNvSpPr/>
          <p:nvPr/>
        </p:nvSpPr>
        <p:spPr>
          <a:xfrm>
            <a:off x="812800" y="1166842"/>
            <a:ext cx="8039100" cy="461665"/>
          </a:xfrm>
          <a:prstGeom prst="rect">
            <a:avLst/>
          </a:prstGeom>
        </p:spPr>
        <p:txBody>
          <a:bodyPr wrap="square">
            <a:spAutoFit/>
          </a:bodyPr>
          <a:lstStyle/>
          <a:p>
            <a:pPr algn="just"/>
            <a:r>
              <a:rPr lang="pt-BR" sz="2400" dirty="0">
                <a:latin typeface="Roboto"/>
              </a:rPr>
              <a:t>Apresentação da Minuta: </a:t>
            </a:r>
            <a:endParaRPr lang="pt-BR" sz="2400" dirty="0">
              <a:effectLst/>
            </a:endParaRPr>
          </a:p>
        </p:txBody>
      </p:sp>
      <p:pic>
        <p:nvPicPr>
          <p:cNvPr id="6" name="Imagem 5">
            <a:extLst>
              <a:ext uri="{FF2B5EF4-FFF2-40B4-BE49-F238E27FC236}">
                <a16:creationId xmlns:a16="http://schemas.microsoft.com/office/drawing/2014/main" id="{626A06D9-5F57-6BB2-0169-A40F6D4F2539}"/>
              </a:ext>
            </a:extLst>
          </p:cNvPr>
          <p:cNvPicPr>
            <a:picLocks noChangeAspect="1"/>
          </p:cNvPicPr>
          <p:nvPr/>
        </p:nvPicPr>
        <p:blipFill>
          <a:blip r:embed="rId3"/>
          <a:stretch>
            <a:fillRect/>
          </a:stretch>
        </p:blipFill>
        <p:spPr>
          <a:xfrm>
            <a:off x="7741273" y="6209268"/>
            <a:ext cx="4450727" cy="648732"/>
          </a:xfrm>
          <a:prstGeom prst="rect">
            <a:avLst/>
          </a:prstGeom>
        </p:spPr>
      </p:pic>
    </p:spTree>
    <p:extLst>
      <p:ext uri="{BB962C8B-B14F-4D97-AF65-F5344CB8AC3E}">
        <p14:creationId xmlns:p14="http://schemas.microsoft.com/office/powerpoint/2010/main" val="2270380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DC6DD-67B8-7301-02F5-E821882B96C7}"/>
            </a:ext>
          </a:extLst>
        </p:cNvPr>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7BDF3CED-37AF-27A2-8CB3-EF5848324D28}"/>
              </a:ext>
            </a:extLst>
          </p:cNvPr>
          <p:cNvPicPr>
            <a:picLocks noChangeAspect="1"/>
          </p:cNvPicPr>
          <p:nvPr/>
        </p:nvPicPr>
        <p:blipFill rotWithShape="1">
          <a:blip r:embed="rId2"/>
          <a:srcRect l="50824" b="75050"/>
          <a:stretch/>
        </p:blipFill>
        <p:spPr>
          <a:xfrm>
            <a:off x="9740900" y="0"/>
            <a:ext cx="2362200" cy="800417"/>
          </a:xfrm>
          <a:prstGeom prst="rect">
            <a:avLst/>
          </a:prstGeom>
        </p:spPr>
      </p:pic>
      <p:pic>
        <p:nvPicPr>
          <p:cNvPr id="6" name="Imagem 5">
            <a:extLst>
              <a:ext uri="{FF2B5EF4-FFF2-40B4-BE49-F238E27FC236}">
                <a16:creationId xmlns:a16="http://schemas.microsoft.com/office/drawing/2014/main" id="{FDB5A012-617A-B7C7-F779-C2BB3E4A060C}"/>
              </a:ext>
            </a:extLst>
          </p:cNvPr>
          <p:cNvPicPr>
            <a:picLocks noChangeAspect="1"/>
          </p:cNvPicPr>
          <p:nvPr/>
        </p:nvPicPr>
        <p:blipFill>
          <a:blip r:embed="rId3"/>
          <a:stretch>
            <a:fillRect/>
          </a:stretch>
        </p:blipFill>
        <p:spPr>
          <a:xfrm>
            <a:off x="7741273" y="6209268"/>
            <a:ext cx="4450727" cy="648732"/>
          </a:xfrm>
          <a:prstGeom prst="rect">
            <a:avLst/>
          </a:prstGeom>
        </p:spPr>
      </p:pic>
      <p:sp>
        <p:nvSpPr>
          <p:cNvPr id="3" name="Rectangle 2">
            <a:extLst>
              <a:ext uri="{FF2B5EF4-FFF2-40B4-BE49-F238E27FC236}">
                <a16:creationId xmlns:a16="http://schemas.microsoft.com/office/drawing/2014/main" id="{F783BBEE-5D00-DCCE-D894-59572B1044A4}"/>
              </a:ext>
            </a:extLst>
          </p:cNvPr>
          <p:cNvSpPr>
            <a:spLocks noChangeArrowheads="1"/>
          </p:cNvSpPr>
          <p:nvPr/>
        </p:nvSpPr>
        <p:spPr bwMode="auto">
          <a:xfrm>
            <a:off x="539666" y="515402"/>
            <a:ext cx="8851853"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89563" algn="r"/>
              </a:tabLst>
              <a:defRPr>
                <a:solidFill>
                  <a:schemeClr val="tx1"/>
                </a:solidFill>
                <a:latin typeface="Arial" panose="020B0604020202020204" pitchFamily="34" charset="0"/>
              </a:defRPr>
            </a:lvl1pPr>
            <a:lvl2pPr eaLnBrk="0" fontAlgn="base" hangingPunct="0">
              <a:spcBef>
                <a:spcPct val="0"/>
              </a:spcBef>
              <a:spcAft>
                <a:spcPct val="0"/>
              </a:spcAft>
              <a:tabLst>
                <a:tab pos="5389563" algn="r"/>
              </a:tabLst>
              <a:defRPr>
                <a:solidFill>
                  <a:schemeClr val="tx1"/>
                </a:solidFill>
                <a:latin typeface="Arial" panose="020B0604020202020204" pitchFamily="34" charset="0"/>
              </a:defRPr>
            </a:lvl2pPr>
            <a:lvl3pPr eaLnBrk="0" fontAlgn="base" hangingPunct="0">
              <a:spcBef>
                <a:spcPct val="0"/>
              </a:spcBef>
              <a:spcAft>
                <a:spcPct val="0"/>
              </a:spcAft>
              <a:tabLst>
                <a:tab pos="5389563" algn="r"/>
              </a:tabLst>
              <a:defRPr>
                <a:solidFill>
                  <a:schemeClr val="tx1"/>
                </a:solidFill>
                <a:latin typeface="Arial" panose="020B0604020202020204" pitchFamily="34" charset="0"/>
              </a:defRPr>
            </a:lvl3pPr>
            <a:lvl4pPr eaLnBrk="0" fontAlgn="base" hangingPunct="0">
              <a:spcBef>
                <a:spcPct val="0"/>
              </a:spcBef>
              <a:spcAft>
                <a:spcPct val="0"/>
              </a:spcAft>
              <a:tabLst>
                <a:tab pos="5389563" algn="r"/>
              </a:tabLst>
              <a:defRPr>
                <a:solidFill>
                  <a:schemeClr val="tx1"/>
                </a:solidFill>
                <a:latin typeface="Arial" panose="020B0604020202020204" pitchFamily="34" charset="0"/>
              </a:defRPr>
            </a:lvl4pPr>
            <a:lvl5pPr eaLnBrk="0" fontAlgn="base" hangingPunct="0">
              <a:spcBef>
                <a:spcPct val="0"/>
              </a:spcBef>
              <a:spcAft>
                <a:spcPct val="0"/>
              </a:spcAft>
              <a:tabLst>
                <a:tab pos="5389563" algn="r"/>
              </a:tabLst>
              <a:defRPr>
                <a:solidFill>
                  <a:schemeClr val="tx1"/>
                </a:solidFill>
                <a:latin typeface="Arial" panose="020B0604020202020204" pitchFamily="34" charset="0"/>
              </a:defRPr>
            </a:lvl5pPr>
            <a:lvl6pPr eaLnBrk="0" fontAlgn="base" hangingPunct="0">
              <a:spcBef>
                <a:spcPct val="0"/>
              </a:spcBef>
              <a:spcAft>
                <a:spcPct val="0"/>
              </a:spcAft>
              <a:tabLst>
                <a:tab pos="5389563" algn="r"/>
              </a:tabLst>
              <a:defRPr>
                <a:solidFill>
                  <a:schemeClr val="tx1"/>
                </a:solidFill>
                <a:latin typeface="Arial" panose="020B0604020202020204" pitchFamily="34" charset="0"/>
              </a:defRPr>
            </a:lvl6pPr>
            <a:lvl7pPr eaLnBrk="0" fontAlgn="base" hangingPunct="0">
              <a:spcBef>
                <a:spcPct val="0"/>
              </a:spcBef>
              <a:spcAft>
                <a:spcPct val="0"/>
              </a:spcAft>
              <a:tabLst>
                <a:tab pos="5389563" algn="r"/>
              </a:tabLst>
              <a:defRPr>
                <a:solidFill>
                  <a:schemeClr val="tx1"/>
                </a:solidFill>
                <a:latin typeface="Arial" panose="020B0604020202020204" pitchFamily="34" charset="0"/>
              </a:defRPr>
            </a:lvl7pPr>
            <a:lvl8pPr eaLnBrk="0" fontAlgn="base" hangingPunct="0">
              <a:spcBef>
                <a:spcPct val="0"/>
              </a:spcBef>
              <a:spcAft>
                <a:spcPct val="0"/>
              </a:spcAft>
              <a:tabLst>
                <a:tab pos="5389563" algn="r"/>
              </a:tabLst>
              <a:defRPr>
                <a:solidFill>
                  <a:schemeClr val="tx1"/>
                </a:solidFill>
                <a:latin typeface="Arial" panose="020B0604020202020204" pitchFamily="34" charset="0"/>
              </a:defRPr>
            </a:lvl8pPr>
            <a:lvl9pPr eaLnBrk="0" fontAlgn="base" hangingPunct="0">
              <a:spcBef>
                <a:spcPct val="0"/>
              </a:spcBef>
              <a:spcAft>
                <a:spcPct val="0"/>
              </a:spcAft>
              <a:tabLst>
                <a:tab pos="538956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389563" algn="r"/>
              </a:tabLst>
            </a:pPr>
            <a:r>
              <a:rPr kumimoji="0" lang="pt-BR" altLang="pt-BR" sz="1400" b="0" i="0"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CAPÍTULO I - DEFINIÇÕES</a:t>
            </a:r>
            <a:endParaRPr kumimoji="0" lang="pt-BR" altLang="pt-BR" sz="140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389563" algn="r"/>
              </a:tabLst>
            </a:pPr>
            <a:r>
              <a:rPr kumimoji="0" lang="pt-BR" altLang="pt-BR" sz="1400" b="0" i="0"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hlinkClick r:id="rId5">
                  <a:extLst>
                    <a:ext uri="{A12FA001-AC4F-418D-AE19-62706E023703}">
                      <ahyp:hlinkClr xmlns:ahyp="http://schemas.microsoft.com/office/drawing/2018/hyperlinkcolor" val="tx"/>
                    </a:ext>
                  </a:extLst>
                </a:hlinkClick>
              </a:rPr>
              <a:t>CAPÍTULO II–DAS DIRETRIZES GERAIS PARA O PARCELAMENTO DO SOLO</a:t>
            </a:r>
            <a:endParaRPr kumimoji="0" lang="pt-BR" altLang="pt-BR" sz="140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389563" algn="r"/>
              </a:tabLst>
            </a:pPr>
            <a:r>
              <a:rPr kumimoji="0" lang="pt-BR" altLang="pt-BR" sz="1400" b="0" i="0"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hlinkClick r:id="rId6">
                  <a:extLst>
                    <a:ext uri="{A12FA001-AC4F-418D-AE19-62706E023703}">
                      <ahyp:hlinkClr xmlns:ahyp="http://schemas.microsoft.com/office/drawing/2018/hyperlinkcolor" val="tx"/>
                    </a:ext>
                  </a:extLst>
                </a:hlinkClick>
              </a:rPr>
              <a:t>CAPÍTULO III –DAS DIRETRIZES ESPECIFICAS PARA O PARCELAMENTO DO SOLO</a:t>
            </a:r>
            <a:endParaRPr kumimoji="0" lang="pt-BR" altLang="pt-BR" sz="1400" b="0" i="0" strike="noStrike" cap="none" normalizeH="0" baseline="0" dirty="0">
              <a:ln>
                <a:noFill/>
              </a:ln>
              <a:effectLst/>
            </a:endParaRPr>
          </a:p>
          <a:p>
            <a:pPr lvl="1"/>
            <a:r>
              <a:rPr kumimoji="0" lang="pt-BR" altLang="pt-BR" sz="1400" b="0" i="0"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hlinkClick r:id="rId7">
                  <a:extLst>
                    <a:ext uri="{A12FA001-AC4F-418D-AE19-62706E023703}">
                      <ahyp:hlinkClr xmlns:ahyp="http://schemas.microsoft.com/office/drawing/2018/hyperlinkcolor" val="tx"/>
                    </a:ext>
                  </a:extLst>
                </a:hlinkClick>
              </a:rPr>
              <a:t>Seção I - DO LOTEAMENTO URBANO</a:t>
            </a:r>
            <a:endParaRPr kumimoji="0" lang="pt-BR" altLang="pt-BR" sz="1400" b="0" i="0" strike="noStrike" cap="none" normalizeH="0" baseline="0" dirty="0">
              <a:ln>
                <a:noFill/>
              </a:ln>
              <a:effectLst/>
            </a:endParaRPr>
          </a:p>
          <a:p>
            <a:pPr lvl="1"/>
            <a:r>
              <a:rPr kumimoji="0" lang="pt-BR" altLang="pt-BR" sz="1400" b="0" i="0"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hlinkClick r:id="rId8">
                  <a:extLst>
                    <a:ext uri="{A12FA001-AC4F-418D-AE19-62706E023703}">
                      <ahyp:hlinkClr xmlns:ahyp="http://schemas.microsoft.com/office/drawing/2018/hyperlinkcolor" val="tx"/>
                    </a:ext>
                  </a:extLst>
                </a:hlinkClick>
              </a:rPr>
              <a:t>Seção II - DO LOTEAMENTO DE ACESSO CONTROLADO</a:t>
            </a:r>
            <a:endParaRPr kumimoji="0" lang="pt-BR" altLang="pt-BR" sz="1400" b="0" i="0" strike="noStrike" cap="none" normalizeH="0" baseline="0" dirty="0">
              <a:ln>
                <a:noFill/>
              </a:ln>
              <a:effectLst/>
            </a:endParaRPr>
          </a:p>
          <a:p>
            <a:pPr lvl="1"/>
            <a:r>
              <a:rPr kumimoji="0" lang="pt-BR" altLang="pt-BR" sz="1400" b="0" i="0"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hlinkClick r:id="rId9">
                  <a:extLst>
                    <a:ext uri="{A12FA001-AC4F-418D-AE19-62706E023703}">
                      <ahyp:hlinkClr xmlns:ahyp="http://schemas.microsoft.com/office/drawing/2018/hyperlinkcolor" val="tx"/>
                    </a:ext>
                  </a:extLst>
                </a:hlinkClick>
              </a:rPr>
              <a:t>Seção III - DO LOTEAMENTO DE CHACARAS</a:t>
            </a:r>
            <a:endParaRPr kumimoji="0" lang="pt-BR" altLang="pt-BR" sz="1400" b="0" i="0" strike="noStrike" cap="none" normalizeH="0" baseline="0" dirty="0">
              <a:ln>
                <a:noFill/>
              </a:ln>
              <a:effectLst/>
            </a:endParaRPr>
          </a:p>
          <a:p>
            <a:pPr lvl="1"/>
            <a:r>
              <a:rPr kumimoji="0" lang="pt-BR" altLang="pt-BR" sz="1400" b="0" i="0"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hlinkClick r:id="rId10">
                  <a:extLst>
                    <a:ext uri="{A12FA001-AC4F-418D-AE19-62706E023703}">
                      <ahyp:hlinkClr xmlns:ahyp="http://schemas.microsoft.com/office/drawing/2018/hyperlinkcolor" val="tx"/>
                    </a:ext>
                  </a:extLst>
                </a:hlinkClick>
              </a:rPr>
              <a:t>Seção IV - DO CONDOMINIO DE LOTES</a:t>
            </a:r>
            <a:endParaRPr kumimoji="0" lang="pt-BR" altLang="pt-BR" sz="1400" b="0" i="0" strike="noStrike" cap="none" normalizeH="0" baseline="0" dirty="0">
              <a:ln>
                <a:noFill/>
              </a:ln>
              <a:effectLst/>
            </a:endParaRPr>
          </a:p>
          <a:p>
            <a:pPr lvl="1"/>
            <a:r>
              <a:rPr kumimoji="0" lang="pt-BR" altLang="pt-BR" sz="1400" b="0" i="0"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hlinkClick r:id="rId11">
                  <a:extLst>
                    <a:ext uri="{A12FA001-AC4F-418D-AE19-62706E023703}">
                      <ahyp:hlinkClr xmlns:ahyp="http://schemas.microsoft.com/office/drawing/2018/hyperlinkcolor" val="tx"/>
                    </a:ext>
                  </a:extLst>
                </a:hlinkClick>
              </a:rPr>
              <a:t>Seção V - DO CONDOMINIO EDILÍCIO</a:t>
            </a:r>
            <a:endParaRPr kumimoji="0" lang="pt-BR" altLang="pt-BR" sz="1400" b="0" i="0" strike="noStrike" cap="none" normalizeH="0" baseline="0" dirty="0">
              <a:ln>
                <a:noFill/>
              </a:ln>
              <a:effectLst/>
            </a:endParaRPr>
          </a:p>
          <a:p>
            <a:pPr lvl="1"/>
            <a:r>
              <a:rPr kumimoji="0" lang="pt-BR" altLang="pt-BR" sz="1400" b="0" i="0"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hlinkClick r:id="rId12">
                  <a:extLst>
                    <a:ext uri="{A12FA001-AC4F-418D-AE19-62706E023703}">
                      <ahyp:hlinkClr xmlns:ahyp="http://schemas.microsoft.com/office/drawing/2018/hyperlinkcolor" val="tx"/>
                    </a:ext>
                  </a:extLst>
                </a:hlinkClick>
              </a:rPr>
              <a:t>Seção VI - DO CONJUNTO HABITACIONAL DE INTERESSE SOCIAL</a:t>
            </a:r>
            <a:endParaRPr kumimoji="0" lang="pt-BR" altLang="pt-BR" sz="140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389563" algn="r"/>
              </a:tabLst>
            </a:pPr>
            <a:r>
              <a:rPr kumimoji="0" lang="pt-BR" altLang="pt-BR" sz="1400" b="0" i="0"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hlinkClick r:id="rId13">
                  <a:extLst>
                    <a:ext uri="{A12FA001-AC4F-418D-AE19-62706E023703}">
                      <ahyp:hlinkClr xmlns:ahyp="http://schemas.microsoft.com/office/drawing/2018/hyperlinkcolor" val="tx"/>
                    </a:ext>
                  </a:extLst>
                </a:hlinkClick>
              </a:rPr>
              <a:t>CAPÍTULO IV–DOS PROCESSOS ADMINISTRATIVOS</a:t>
            </a:r>
            <a:endParaRPr kumimoji="0" lang="pt-BR" altLang="pt-BR" sz="1400" b="0" i="0" strike="noStrike" cap="none" normalizeH="0" baseline="0" dirty="0">
              <a:ln>
                <a:noFill/>
              </a:ln>
              <a:effectLst/>
            </a:endParaRPr>
          </a:p>
          <a:p>
            <a:pPr lvl="1"/>
            <a:r>
              <a:rPr kumimoji="0" lang="pt-BR" altLang="pt-BR" sz="1400" b="0" i="0"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hlinkClick r:id="rId14">
                  <a:extLst>
                    <a:ext uri="{A12FA001-AC4F-418D-AE19-62706E023703}">
                      <ahyp:hlinkClr xmlns:ahyp="http://schemas.microsoft.com/office/drawing/2018/hyperlinkcolor" val="tx"/>
                    </a:ext>
                  </a:extLst>
                </a:hlinkClick>
              </a:rPr>
              <a:t>Seção I - DO LOTEAMENTO</a:t>
            </a:r>
            <a:endParaRPr kumimoji="0" lang="pt-BR" altLang="pt-BR" sz="1400" b="0" i="0" strike="noStrike" cap="none" normalizeH="0" baseline="0" dirty="0">
              <a:ln>
                <a:noFill/>
              </a:ln>
              <a:effectLst/>
            </a:endParaRPr>
          </a:p>
          <a:p>
            <a:pPr lvl="1"/>
            <a:r>
              <a:rPr kumimoji="0" lang="pt-BR" altLang="pt-BR" sz="1400" b="0" i="0"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hlinkClick r:id="rId15">
                  <a:extLst>
                    <a:ext uri="{A12FA001-AC4F-418D-AE19-62706E023703}">
                      <ahyp:hlinkClr xmlns:ahyp="http://schemas.microsoft.com/office/drawing/2018/hyperlinkcolor" val="tx"/>
                    </a:ext>
                  </a:extLst>
                </a:hlinkClick>
              </a:rPr>
              <a:t>Seção II - DO LOTEAMENTO DE ACESSO CONTROLADO</a:t>
            </a:r>
            <a:endParaRPr kumimoji="0" lang="pt-BR" altLang="pt-BR" sz="1400" b="0" i="0" strike="noStrike" cap="none" normalizeH="0" baseline="0" dirty="0">
              <a:ln>
                <a:noFill/>
              </a:ln>
              <a:effectLst/>
            </a:endParaRPr>
          </a:p>
          <a:p>
            <a:pPr lvl="1"/>
            <a:r>
              <a:rPr kumimoji="0" lang="pt-BR" altLang="pt-BR" sz="1400" b="0" i="0"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hlinkClick r:id="rId16">
                  <a:extLst>
                    <a:ext uri="{A12FA001-AC4F-418D-AE19-62706E023703}">
                      <ahyp:hlinkClr xmlns:ahyp="http://schemas.microsoft.com/office/drawing/2018/hyperlinkcolor" val="tx"/>
                    </a:ext>
                  </a:extLst>
                </a:hlinkClick>
              </a:rPr>
              <a:t>Seção III - DO LOTEAMENTO DE CHACARAS</a:t>
            </a:r>
            <a:endParaRPr kumimoji="0" lang="pt-BR" altLang="pt-BR" sz="1400" b="0" i="0" strike="noStrike" cap="none" normalizeH="0" baseline="0" dirty="0">
              <a:ln>
                <a:noFill/>
              </a:ln>
              <a:effectLst/>
            </a:endParaRPr>
          </a:p>
          <a:p>
            <a:pPr lvl="1"/>
            <a:r>
              <a:rPr kumimoji="0" lang="pt-BR" altLang="pt-BR" sz="1400" b="0" i="0"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hlinkClick r:id="rId17">
                  <a:extLst>
                    <a:ext uri="{A12FA001-AC4F-418D-AE19-62706E023703}">
                      <ahyp:hlinkClr xmlns:ahyp="http://schemas.microsoft.com/office/drawing/2018/hyperlinkcolor" val="tx"/>
                    </a:ext>
                  </a:extLst>
                </a:hlinkClick>
              </a:rPr>
              <a:t>Seção IV - DO CONDOMINIO</a:t>
            </a:r>
            <a:endParaRPr kumimoji="0" lang="pt-BR" altLang="pt-BR" sz="1400" b="0" i="0" strike="noStrike" cap="none" normalizeH="0" baseline="0" dirty="0">
              <a:ln>
                <a:noFill/>
              </a:ln>
              <a:effectLst/>
            </a:endParaRPr>
          </a:p>
          <a:p>
            <a:pPr lvl="1"/>
            <a:r>
              <a:rPr kumimoji="0" lang="pt-BR" altLang="pt-BR" sz="1400" b="0" i="0"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hlinkClick r:id="rId18">
                  <a:extLst>
                    <a:ext uri="{A12FA001-AC4F-418D-AE19-62706E023703}">
                      <ahyp:hlinkClr xmlns:ahyp="http://schemas.microsoft.com/office/drawing/2018/hyperlinkcolor" val="tx"/>
                    </a:ext>
                  </a:extLst>
                </a:hlinkClick>
              </a:rPr>
              <a:t>Seção V – DO DESMEMBRAMENTO E UNIFICAÇÃO DE GLEBAS</a:t>
            </a:r>
            <a:endParaRPr kumimoji="0" lang="pt-BR" altLang="pt-BR" sz="1400" b="0" i="0" strike="noStrike" cap="none" normalizeH="0" baseline="0" dirty="0">
              <a:ln>
                <a:noFill/>
              </a:ln>
              <a:effectLst/>
            </a:endParaRPr>
          </a:p>
          <a:p>
            <a:pPr lvl="1"/>
            <a:r>
              <a:rPr kumimoji="0" lang="pt-BR" altLang="pt-BR" sz="1400" b="0" i="0"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hlinkClick r:id="rId19">
                  <a:extLst>
                    <a:ext uri="{A12FA001-AC4F-418D-AE19-62706E023703}">
                      <ahyp:hlinkClr xmlns:ahyp="http://schemas.microsoft.com/office/drawing/2018/hyperlinkcolor" val="tx"/>
                    </a:ext>
                  </a:extLst>
                </a:hlinkClick>
              </a:rPr>
              <a:t>Seção VI - DO DESDOBRO E UNIFICAÇÃO DE LOTES</a:t>
            </a:r>
            <a:endParaRPr kumimoji="0" lang="pt-BR" altLang="pt-BR" sz="140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389563" algn="r"/>
              </a:tabLst>
            </a:pPr>
            <a:r>
              <a:rPr kumimoji="0" lang="pt-BR" altLang="pt-BR" sz="1400" b="0" i="0"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hlinkClick r:id="rId20">
                  <a:extLst>
                    <a:ext uri="{A12FA001-AC4F-418D-AE19-62706E023703}">
                      <ahyp:hlinkClr xmlns:ahyp="http://schemas.microsoft.com/office/drawing/2018/hyperlinkcolor" val="tx"/>
                    </a:ext>
                  </a:extLst>
                </a:hlinkClick>
              </a:rPr>
              <a:t>CAPÍTULO V–DA APROVAÇÃO DOS PROJETOS COMPLEMENTARES</a:t>
            </a:r>
            <a:endParaRPr kumimoji="0" lang="pt-BR" altLang="pt-BR" sz="140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389563" algn="r"/>
              </a:tabLst>
            </a:pPr>
            <a:r>
              <a:rPr kumimoji="0" lang="pt-BR" altLang="pt-BR" sz="1400" b="0" i="0"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hlinkClick r:id="rId21">
                  <a:extLst>
                    <a:ext uri="{A12FA001-AC4F-418D-AE19-62706E023703}">
                      <ahyp:hlinkClr xmlns:ahyp="http://schemas.microsoft.com/office/drawing/2018/hyperlinkcolor" val="tx"/>
                    </a:ext>
                  </a:extLst>
                </a:hlinkClick>
              </a:rPr>
              <a:t>CAPÍTULO VI - DAS INFRAÇÕES E PENALIDADES</a:t>
            </a:r>
            <a:endParaRPr kumimoji="0" lang="pt-BR" altLang="pt-BR" sz="140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389563" algn="r"/>
              </a:tabLst>
            </a:pPr>
            <a:r>
              <a:rPr kumimoji="0" lang="pt-BR" altLang="pt-BR" sz="1400" b="0" i="0"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hlinkClick r:id="rId22">
                  <a:extLst>
                    <a:ext uri="{A12FA001-AC4F-418D-AE19-62706E023703}">
                      <ahyp:hlinkClr xmlns:ahyp="http://schemas.microsoft.com/office/drawing/2018/hyperlinkcolor" val="tx"/>
                    </a:ext>
                  </a:extLst>
                </a:hlinkClick>
              </a:rPr>
              <a:t>CAPÍTULO VII– DOS USOS</a:t>
            </a:r>
            <a:endParaRPr kumimoji="0" lang="pt-BR" altLang="pt-BR" sz="140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389563" algn="r"/>
              </a:tabLst>
            </a:pPr>
            <a:r>
              <a:rPr kumimoji="0" lang="pt-BR" altLang="pt-BR" sz="1400" b="0" i="0"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hlinkClick r:id="rId23">
                  <a:extLst>
                    <a:ext uri="{A12FA001-AC4F-418D-AE19-62706E023703}">
                      <ahyp:hlinkClr xmlns:ahyp="http://schemas.microsoft.com/office/drawing/2018/hyperlinkcolor" val="tx"/>
                    </a:ext>
                  </a:extLst>
                </a:hlinkClick>
              </a:rPr>
              <a:t>CAPÍTULO VIII – DA OCUPAÇÃO DO SOLO</a:t>
            </a:r>
            <a:endParaRPr kumimoji="0" lang="pt-BR" altLang="pt-BR" sz="140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389563" algn="r"/>
              </a:tabLst>
            </a:pPr>
            <a:r>
              <a:rPr kumimoji="0" lang="pt-BR" altLang="pt-BR" sz="1400" b="0" i="0"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hlinkClick r:id="rId24">
                  <a:extLst>
                    <a:ext uri="{A12FA001-AC4F-418D-AE19-62706E023703}">
                      <ahyp:hlinkClr xmlns:ahyp="http://schemas.microsoft.com/office/drawing/2018/hyperlinkcolor" val="tx"/>
                    </a:ext>
                  </a:extLst>
                </a:hlinkClick>
              </a:rPr>
              <a:t>Seção I – Do Coeficiente de Aproveitamento</a:t>
            </a:r>
            <a:endParaRPr kumimoji="0" lang="pt-BR" altLang="pt-BR" sz="140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389563" algn="r"/>
              </a:tabLst>
            </a:pPr>
            <a:r>
              <a:rPr kumimoji="0" lang="pt-BR" altLang="pt-BR" sz="1400" b="0" i="0"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hlinkClick r:id="rId25">
                  <a:extLst>
                    <a:ext uri="{A12FA001-AC4F-418D-AE19-62706E023703}">
                      <ahyp:hlinkClr xmlns:ahyp="http://schemas.microsoft.com/office/drawing/2018/hyperlinkcolor" val="tx"/>
                    </a:ext>
                  </a:extLst>
                </a:hlinkClick>
              </a:rPr>
              <a:t>Seção II – Da taxa de ocupação</a:t>
            </a:r>
            <a:endParaRPr kumimoji="0" lang="pt-BR" altLang="pt-BR" sz="140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389563" algn="r"/>
              </a:tabLst>
            </a:pPr>
            <a:r>
              <a:rPr kumimoji="0" lang="pt-BR" altLang="pt-BR" sz="1400" b="0" i="0"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hlinkClick r:id="rId26">
                  <a:extLst>
                    <a:ext uri="{A12FA001-AC4F-418D-AE19-62706E023703}">
                      <ahyp:hlinkClr xmlns:ahyp="http://schemas.microsoft.com/office/drawing/2018/hyperlinkcolor" val="tx"/>
                    </a:ext>
                  </a:extLst>
                </a:hlinkClick>
              </a:rPr>
              <a:t>Seção III – Do gabarito</a:t>
            </a:r>
            <a:endParaRPr kumimoji="0" lang="pt-BR" altLang="pt-BR" sz="140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389563" algn="r"/>
              </a:tabLst>
            </a:pPr>
            <a:r>
              <a:rPr kumimoji="0" lang="pt-BR" altLang="pt-BR" sz="1400" b="0" i="0"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hlinkClick r:id="rId27">
                  <a:extLst>
                    <a:ext uri="{A12FA001-AC4F-418D-AE19-62706E023703}">
                      <ahyp:hlinkClr xmlns:ahyp="http://schemas.microsoft.com/office/drawing/2018/hyperlinkcolor" val="tx"/>
                    </a:ext>
                  </a:extLst>
                </a:hlinkClick>
              </a:rPr>
              <a:t>Seção IV – Da taxa de permeabilidade</a:t>
            </a:r>
            <a:endParaRPr kumimoji="0" lang="pt-BR" altLang="pt-BR" sz="140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389563" algn="r"/>
              </a:tabLst>
            </a:pPr>
            <a:r>
              <a:rPr kumimoji="0" lang="pt-BR" altLang="pt-BR" sz="1400" b="0" i="0"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hlinkClick r:id="rId28">
                  <a:extLst>
                    <a:ext uri="{A12FA001-AC4F-418D-AE19-62706E023703}">
                      <ahyp:hlinkClr xmlns:ahyp="http://schemas.microsoft.com/office/drawing/2018/hyperlinkcolor" val="tx"/>
                    </a:ext>
                  </a:extLst>
                </a:hlinkClick>
              </a:rPr>
              <a:t>Seção V – Dos recuos</a:t>
            </a:r>
            <a:endParaRPr kumimoji="0" lang="pt-BR" altLang="pt-BR" sz="140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389563" algn="r"/>
              </a:tabLst>
            </a:pPr>
            <a:r>
              <a:rPr kumimoji="0" lang="pt-BR" altLang="pt-BR" sz="1400" b="0" i="0"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hlinkClick r:id="rId29">
                  <a:extLst>
                    <a:ext uri="{A12FA001-AC4F-418D-AE19-62706E023703}">
                      <ahyp:hlinkClr xmlns:ahyp="http://schemas.microsoft.com/office/drawing/2018/hyperlinkcolor" val="tx"/>
                    </a:ext>
                  </a:extLst>
                </a:hlinkClick>
              </a:rPr>
              <a:t>CAPÍTULO V - DAS DISPOSIÇÕES TRANSITÓRIAS E GERAIS</a:t>
            </a:r>
            <a:endParaRPr kumimoji="0" lang="pt-BR" altLang="pt-BR" sz="1400" b="0" i="0"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735275714"/>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1977</TotalTime>
  <Words>8235</Words>
  <Application>Microsoft Macintosh PowerPoint</Application>
  <PresentationFormat>Widescreen</PresentationFormat>
  <Paragraphs>1006</Paragraphs>
  <Slides>60</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60</vt:i4>
      </vt:variant>
    </vt:vector>
  </HeadingPairs>
  <TitlesOfParts>
    <vt:vector size="66" baseType="lpstr">
      <vt:lpstr>Arial</vt:lpstr>
      <vt:lpstr>Calibri</vt:lpstr>
      <vt:lpstr>Calibri Light</vt:lpstr>
      <vt:lpstr>Roboto</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Microsoft Office User</dc:creator>
  <cp:lastModifiedBy>k2810</cp:lastModifiedBy>
  <cp:revision>37</cp:revision>
  <dcterms:created xsi:type="dcterms:W3CDTF">2024-10-22T13:10:46Z</dcterms:created>
  <dcterms:modified xsi:type="dcterms:W3CDTF">2025-07-03T19:15:08Z</dcterms:modified>
</cp:coreProperties>
</file>